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56" r:id="rId2"/>
    <p:sldId id="358" r:id="rId3"/>
    <p:sldId id="345" r:id="rId4"/>
    <p:sldId id="359" r:id="rId5"/>
    <p:sldId id="350" r:id="rId6"/>
    <p:sldId id="360" r:id="rId7"/>
  </p:sldIdLst>
  <p:sldSz cx="12192000" cy="6858000"/>
  <p:notesSz cx="9601200" cy="7315200"/>
  <p:custDataLst>
    <p:tags r:id="rId10"/>
  </p:custDataLst>
  <p:defaultTextStyle>
    <a:defPPr>
      <a:defRPr lang="en-US"/>
    </a:defPPr>
    <a:lvl1pPr algn="l" rtl="0" fontAlgn="base">
      <a:spcBef>
        <a:spcPct val="0"/>
      </a:spcBef>
      <a:spcAft>
        <a:spcPct val="0"/>
      </a:spcAft>
      <a:defRPr sz="3200" kern="1200">
        <a:solidFill>
          <a:schemeClr val="tx1"/>
        </a:solidFill>
        <a:latin typeface="Tahoma" pitchFamily="-112" charset="0"/>
        <a:ea typeface="ＭＳ Ｐゴシック" pitchFamily="-112" charset="-128"/>
        <a:cs typeface="+mn-cs"/>
      </a:defRPr>
    </a:lvl1pPr>
    <a:lvl2pPr marL="457200" algn="l" rtl="0" fontAlgn="base">
      <a:spcBef>
        <a:spcPct val="0"/>
      </a:spcBef>
      <a:spcAft>
        <a:spcPct val="0"/>
      </a:spcAft>
      <a:defRPr sz="3200" kern="1200">
        <a:solidFill>
          <a:schemeClr val="tx1"/>
        </a:solidFill>
        <a:latin typeface="Tahoma" pitchFamily="-112" charset="0"/>
        <a:ea typeface="ＭＳ Ｐゴシック" pitchFamily="-112" charset="-128"/>
        <a:cs typeface="+mn-cs"/>
      </a:defRPr>
    </a:lvl2pPr>
    <a:lvl3pPr marL="914400" algn="l" rtl="0" fontAlgn="base">
      <a:spcBef>
        <a:spcPct val="0"/>
      </a:spcBef>
      <a:spcAft>
        <a:spcPct val="0"/>
      </a:spcAft>
      <a:defRPr sz="3200" kern="1200">
        <a:solidFill>
          <a:schemeClr val="tx1"/>
        </a:solidFill>
        <a:latin typeface="Tahoma" pitchFamily="-112" charset="0"/>
        <a:ea typeface="ＭＳ Ｐゴシック" pitchFamily="-112" charset="-128"/>
        <a:cs typeface="+mn-cs"/>
      </a:defRPr>
    </a:lvl3pPr>
    <a:lvl4pPr marL="1371600" algn="l" rtl="0" fontAlgn="base">
      <a:spcBef>
        <a:spcPct val="0"/>
      </a:spcBef>
      <a:spcAft>
        <a:spcPct val="0"/>
      </a:spcAft>
      <a:defRPr sz="3200" kern="1200">
        <a:solidFill>
          <a:schemeClr val="tx1"/>
        </a:solidFill>
        <a:latin typeface="Tahoma" pitchFamily="-112" charset="0"/>
        <a:ea typeface="ＭＳ Ｐゴシック" pitchFamily="-112" charset="-128"/>
        <a:cs typeface="+mn-cs"/>
      </a:defRPr>
    </a:lvl4pPr>
    <a:lvl5pPr marL="1828800" algn="l" rtl="0" fontAlgn="base">
      <a:spcBef>
        <a:spcPct val="0"/>
      </a:spcBef>
      <a:spcAft>
        <a:spcPct val="0"/>
      </a:spcAft>
      <a:defRPr sz="3200" kern="1200">
        <a:solidFill>
          <a:schemeClr val="tx1"/>
        </a:solidFill>
        <a:latin typeface="Tahoma" pitchFamily="-112" charset="0"/>
        <a:ea typeface="ＭＳ Ｐゴシック" pitchFamily="-112" charset="-128"/>
        <a:cs typeface="+mn-cs"/>
      </a:defRPr>
    </a:lvl5pPr>
    <a:lvl6pPr marL="2286000" algn="l" defTabSz="914400" rtl="0" eaLnBrk="1" latinLnBrk="0" hangingPunct="1">
      <a:defRPr sz="3200" kern="1200">
        <a:solidFill>
          <a:schemeClr val="tx1"/>
        </a:solidFill>
        <a:latin typeface="Tahoma" pitchFamily="-112" charset="0"/>
        <a:ea typeface="ＭＳ Ｐゴシック" pitchFamily="-112" charset="-128"/>
        <a:cs typeface="+mn-cs"/>
      </a:defRPr>
    </a:lvl6pPr>
    <a:lvl7pPr marL="2743200" algn="l" defTabSz="914400" rtl="0" eaLnBrk="1" latinLnBrk="0" hangingPunct="1">
      <a:defRPr sz="3200" kern="1200">
        <a:solidFill>
          <a:schemeClr val="tx1"/>
        </a:solidFill>
        <a:latin typeface="Tahoma" pitchFamily="-112" charset="0"/>
        <a:ea typeface="ＭＳ Ｐゴシック" pitchFamily="-112" charset="-128"/>
        <a:cs typeface="+mn-cs"/>
      </a:defRPr>
    </a:lvl7pPr>
    <a:lvl8pPr marL="3200400" algn="l" defTabSz="914400" rtl="0" eaLnBrk="1" latinLnBrk="0" hangingPunct="1">
      <a:defRPr sz="3200" kern="1200">
        <a:solidFill>
          <a:schemeClr val="tx1"/>
        </a:solidFill>
        <a:latin typeface="Tahoma" pitchFamily="-112" charset="0"/>
        <a:ea typeface="ＭＳ Ｐゴシック" pitchFamily="-112" charset="-128"/>
        <a:cs typeface="+mn-cs"/>
      </a:defRPr>
    </a:lvl8pPr>
    <a:lvl9pPr marL="3657600" algn="l" defTabSz="914400" rtl="0" eaLnBrk="1" latinLnBrk="0" hangingPunct="1">
      <a:defRPr sz="3200" kern="1200">
        <a:solidFill>
          <a:schemeClr val="tx1"/>
        </a:solidFill>
        <a:latin typeface="Tahoma" pitchFamily="-112" charset="0"/>
        <a:ea typeface="ＭＳ Ｐゴシック" pitchFamily="-112"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304" userDrawn="1">
          <p15:clr>
            <a:srgbClr val="A4A3A4"/>
          </p15:clr>
        </p15:guide>
        <p15:guide id="2" pos="302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428C8A"/>
    <a:srgbClr val="66FF33"/>
    <a:srgbClr val="FFCC00"/>
    <a:srgbClr val="000066"/>
    <a:srgbClr val="FF99FF"/>
    <a:srgbClr val="00CC99"/>
    <a:srgbClr val="FF5050"/>
    <a:srgbClr val="CB3300"/>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61" autoAdjust="0"/>
    <p:restoredTop sz="50000" autoAdjust="0"/>
  </p:normalViewPr>
  <p:slideViewPr>
    <p:cSldViewPr>
      <p:cViewPr varScale="1">
        <p:scale>
          <a:sx n="116" d="100"/>
          <a:sy n="116" d="100"/>
        </p:scale>
        <p:origin x="132" y="10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p:cViewPr>
        <p:scale>
          <a:sx n="112" d="100"/>
          <a:sy n="112" d="100"/>
        </p:scale>
        <p:origin x="-1728" y="2688"/>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713367785432199E-2"/>
          <c:y val="0.13080965876731701"/>
          <c:w val="0.96457326442913605"/>
          <c:h val="0.81201870059390702"/>
        </c:manualLayout>
      </c:layout>
      <c:barChart>
        <c:barDir val="col"/>
        <c:grouping val="clustered"/>
        <c:varyColors val="0"/>
        <c:ser>
          <c:idx val="0"/>
          <c:order val="0"/>
          <c:tx>
            <c:strRef>
              <c:f>Sheet3!$B$1</c:f>
              <c:strCache>
                <c:ptCount val="1"/>
                <c:pt idx="0">
                  <c:v>Blacks Model Mesh MTF (yrs)</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200" b="1"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Sheet3!$A$2:$A$9</c:f>
              <c:strCache>
                <c:ptCount val="8"/>
                <c:pt idx="0">
                  <c:v>ibmpg1</c:v>
                </c:pt>
                <c:pt idx="1">
                  <c:v>ibmpg2</c:v>
                </c:pt>
                <c:pt idx="2">
                  <c:v>ibmpg3</c:v>
                </c:pt>
                <c:pt idx="3">
                  <c:v>ibmpg4</c:v>
                </c:pt>
                <c:pt idx="4">
                  <c:v>ibmpg5</c:v>
                </c:pt>
                <c:pt idx="5">
                  <c:v>ibmpg6</c:v>
                </c:pt>
                <c:pt idx="6">
                  <c:v>ibmpgnew1</c:v>
                </c:pt>
                <c:pt idx="7">
                  <c:v>ibmpgnew2</c:v>
                </c:pt>
              </c:strCache>
            </c:strRef>
          </c:cat>
          <c:val>
            <c:numRef>
              <c:f>Sheet3!$B$2:$B$9</c:f>
              <c:numCache>
                <c:formatCode>0.00</c:formatCode>
                <c:ptCount val="8"/>
                <c:pt idx="0">
                  <c:v>11.737500000000001</c:v>
                </c:pt>
                <c:pt idx="1">
                  <c:v>2.9384600000000001</c:v>
                </c:pt>
                <c:pt idx="2">
                  <c:v>3.9114100000000001</c:v>
                </c:pt>
                <c:pt idx="3">
                  <c:v>2.0091299999999999</c:v>
                </c:pt>
                <c:pt idx="4">
                  <c:v>2.9014600000000002</c:v>
                </c:pt>
                <c:pt idx="5">
                  <c:v>2</c:v>
                </c:pt>
                <c:pt idx="6">
                  <c:v>3.1963900000000001</c:v>
                </c:pt>
                <c:pt idx="7">
                  <c:v>4.6344299999999956</c:v>
                </c:pt>
              </c:numCache>
            </c:numRef>
          </c:val>
          <c:extLst xmlns:c16r2="http://schemas.microsoft.com/office/drawing/2015/06/chart">
            <c:ext xmlns:c16="http://schemas.microsoft.com/office/drawing/2014/chart" uri="{C3380CC4-5D6E-409C-BE32-E72D297353CC}">
              <c16:uniqueId val="{00000000-DA5B-42C7-9338-B64F15742C9B}"/>
            </c:ext>
          </c:extLst>
        </c:ser>
        <c:ser>
          <c:idx val="1"/>
          <c:order val="1"/>
          <c:tx>
            <c:strRef>
              <c:f>Sheet3!$C$1</c:f>
              <c:strCache>
                <c:ptCount val="1"/>
                <c:pt idx="0">
                  <c:v>Extended Korhonen's model Mesh MTF (yrs)</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200" b="1"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Sheet3!$A$2:$A$9</c:f>
              <c:strCache>
                <c:ptCount val="8"/>
                <c:pt idx="0">
                  <c:v>ibmpg1</c:v>
                </c:pt>
                <c:pt idx="1">
                  <c:v>ibmpg2</c:v>
                </c:pt>
                <c:pt idx="2">
                  <c:v>ibmpg3</c:v>
                </c:pt>
                <c:pt idx="3">
                  <c:v>ibmpg4</c:v>
                </c:pt>
                <c:pt idx="4">
                  <c:v>ibmpg5</c:v>
                </c:pt>
                <c:pt idx="5">
                  <c:v>ibmpg6</c:v>
                </c:pt>
                <c:pt idx="6">
                  <c:v>ibmpgnew1</c:v>
                </c:pt>
                <c:pt idx="7">
                  <c:v>ibmpgnew2</c:v>
                </c:pt>
              </c:strCache>
            </c:strRef>
          </c:cat>
          <c:val>
            <c:numRef>
              <c:f>Sheet3!$C$2:$C$9</c:f>
              <c:numCache>
                <c:formatCode>0.00</c:formatCode>
                <c:ptCount val="8"/>
                <c:pt idx="0">
                  <c:v>6.1</c:v>
                </c:pt>
                <c:pt idx="1">
                  <c:v>6.6297999999999977</c:v>
                </c:pt>
                <c:pt idx="2">
                  <c:v>6.09</c:v>
                </c:pt>
                <c:pt idx="3">
                  <c:v>8.77</c:v>
                </c:pt>
                <c:pt idx="4">
                  <c:v>5.8599999999999977</c:v>
                </c:pt>
                <c:pt idx="5">
                  <c:v>8.0828299999999995</c:v>
                </c:pt>
                <c:pt idx="6">
                  <c:v>12.13</c:v>
                </c:pt>
                <c:pt idx="7">
                  <c:v>5.3</c:v>
                </c:pt>
              </c:numCache>
            </c:numRef>
          </c:val>
          <c:extLst xmlns:c16r2="http://schemas.microsoft.com/office/drawing/2015/06/chart">
            <c:ext xmlns:c16="http://schemas.microsoft.com/office/drawing/2014/chart" uri="{C3380CC4-5D6E-409C-BE32-E72D297353CC}">
              <c16:uniqueId val="{00000001-DA5B-42C7-9338-B64F15742C9B}"/>
            </c:ext>
          </c:extLst>
        </c:ser>
        <c:dLbls>
          <c:dLblPos val="outEnd"/>
          <c:showLegendKey val="0"/>
          <c:showVal val="1"/>
          <c:showCatName val="0"/>
          <c:showSerName val="0"/>
          <c:showPercent val="0"/>
          <c:showBubbleSize val="0"/>
        </c:dLbls>
        <c:gapWidth val="444"/>
        <c:overlap val="-90"/>
        <c:axId val="338276384"/>
        <c:axId val="338276776"/>
      </c:barChart>
      <c:catAx>
        <c:axId val="3382763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cap="all" spc="120" normalizeH="0" baseline="0">
                <a:solidFill>
                  <a:schemeClr val="tx1">
                    <a:lumMod val="65000"/>
                    <a:lumOff val="35000"/>
                  </a:schemeClr>
                </a:solidFill>
                <a:latin typeface="+mn-lt"/>
                <a:ea typeface="+mn-ea"/>
                <a:cs typeface="+mn-cs"/>
              </a:defRPr>
            </a:pPr>
            <a:endParaRPr lang="en-US"/>
          </a:p>
        </c:txPr>
        <c:crossAx val="338276776"/>
        <c:crosses val="autoZero"/>
        <c:auto val="1"/>
        <c:lblAlgn val="ctr"/>
        <c:lblOffset val="100"/>
        <c:noMultiLvlLbl val="0"/>
      </c:catAx>
      <c:valAx>
        <c:axId val="338276776"/>
        <c:scaling>
          <c:orientation val="minMax"/>
        </c:scaling>
        <c:delete val="1"/>
        <c:axPos val="l"/>
        <c:numFmt formatCode="0.00" sourceLinked="1"/>
        <c:majorTickMark val="none"/>
        <c:minorTickMark val="none"/>
        <c:tickLblPos val="nextTo"/>
        <c:crossAx val="338276384"/>
        <c:crosses val="autoZero"/>
        <c:crossBetween val="between"/>
      </c:valAx>
      <c:spPr>
        <a:noFill/>
        <a:ln>
          <a:noFill/>
        </a:ln>
        <a:effectLst/>
      </c:spPr>
    </c:plotArea>
    <c:legend>
      <c:legendPos val="t"/>
      <c:legendEntry>
        <c:idx val="0"/>
        <c:txPr>
          <a:bodyPr rot="0" spcFirstLastPara="1" vertOverflow="ellipsis" vert="horz" wrap="square" anchor="ctr" anchorCtr="1"/>
          <a:lstStyle/>
          <a:p>
            <a:pPr>
              <a:defRPr sz="1300" b="1"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Entry>
      <c:legendEntry>
        <c:idx val="1"/>
        <c:txPr>
          <a:bodyPr rot="0" spcFirstLastPara="1" vertOverflow="ellipsis" vert="horz" wrap="square" anchor="ctr" anchorCtr="1"/>
          <a:lstStyle/>
          <a:p>
            <a:pPr>
              <a:defRPr sz="1300" b="1"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Entry>
      <c:layout/>
      <c:overlay val="0"/>
      <c:spPr>
        <a:noFill/>
        <a:ln>
          <a:noFill/>
        </a:ln>
        <a:effectLst/>
      </c:spPr>
      <c:txPr>
        <a:bodyPr rot="0" spcFirstLastPara="1" vertOverflow="ellipsis" vert="horz" wrap="square" anchor="ctr" anchorCtr="1"/>
        <a:lstStyle/>
        <a:p>
          <a:pPr>
            <a:defRPr sz="13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4.wmf"/><Relationship Id="rId7" Type="http://schemas.openxmlformats.org/officeDocument/2006/relationships/image" Target="../media/image38.wmf"/><Relationship Id="rId2" Type="http://schemas.openxmlformats.org/officeDocument/2006/relationships/image" Target="../media/image33.wmf"/><Relationship Id="rId1" Type="http://schemas.openxmlformats.org/officeDocument/2006/relationships/image" Target="../media/image32.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 Id="rId9"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6802" name="Picture 11" descr="BKG-12x-Rules.jpg"/>
          <p:cNvPicPr>
            <a:picLocks noChangeAspect="1"/>
          </p:cNvPicPr>
          <p:nvPr/>
        </p:nvPicPr>
        <p:blipFill>
          <a:blip r:embed="rId2"/>
          <a:srcRect l="24028" t="92223"/>
          <a:stretch>
            <a:fillRect/>
          </a:stretch>
        </p:blipFill>
        <p:spPr bwMode="auto">
          <a:xfrm>
            <a:off x="0" y="6892006"/>
            <a:ext cx="9601200" cy="423194"/>
          </a:xfrm>
          <a:prstGeom prst="rect">
            <a:avLst/>
          </a:prstGeom>
          <a:noFill/>
          <a:ln w="9525">
            <a:noFill/>
            <a:miter lim="800000"/>
            <a:headEnd/>
            <a:tailEnd/>
          </a:ln>
        </p:spPr>
      </p:pic>
      <p:sp>
        <p:nvSpPr>
          <p:cNvPr id="65538" name="Rectangle 2"/>
          <p:cNvSpPr>
            <a:spLocks noGrp="1" noChangeArrowheads="1"/>
          </p:cNvSpPr>
          <p:nvPr>
            <p:ph type="hdr" sz="quarter"/>
          </p:nvPr>
        </p:nvSpPr>
        <p:spPr bwMode="auto">
          <a:xfrm>
            <a:off x="745979" y="60458"/>
            <a:ext cx="4162129" cy="183887"/>
          </a:xfrm>
          <a:prstGeom prst="rect">
            <a:avLst/>
          </a:prstGeom>
          <a:noFill/>
          <a:ln w="9525">
            <a:noFill/>
            <a:miter lim="800000"/>
            <a:headEnd/>
            <a:tailEnd/>
          </a:ln>
          <a:effectLst/>
        </p:spPr>
        <p:txBody>
          <a:bodyPr vert="horz" wrap="square" lIns="96653" tIns="48326" rIns="96653" bIns="48326" numCol="1" anchor="t" anchorCtr="0" compatLnSpc="1">
            <a:prstTxWarp prst="textNoShape">
              <a:avLst/>
            </a:prstTxWarp>
          </a:bodyPr>
          <a:lstStyle>
            <a:lvl1pPr defTabSz="966629">
              <a:defRPr sz="1000">
                <a:ea typeface="+mn-ea"/>
              </a:defRPr>
            </a:lvl1pPr>
          </a:lstStyle>
          <a:p>
            <a:pPr>
              <a:defRPr/>
            </a:pPr>
            <a:r>
              <a:rPr lang="en-US"/>
              <a:t>Presentation Title</a:t>
            </a:r>
          </a:p>
        </p:txBody>
      </p:sp>
      <p:grpSp>
        <p:nvGrpSpPr>
          <p:cNvPr id="76807" name="Group 25"/>
          <p:cNvGrpSpPr>
            <a:grpSpLocks/>
          </p:cNvGrpSpPr>
          <p:nvPr/>
        </p:nvGrpSpPr>
        <p:grpSpPr bwMode="auto">
          <a:xfrm>
            <a:off x="4783050" y="7045667"/>
            <a:ext cx="3387627" cy="259458"/>
            <a:chOff x="2445" y="4095"/>
            <a:chExt cx="1524" cy="204"/>
          </a:xfrm>
        </p:grpSpPr>
        <p:sp>
          <p:nvSpPr>
            <p:cNvPr id="65562" name="Text Box 26"/>
            <p:cNvSpPr txBox="1">
              <a:spLocks noChangeArrowheads="1"/>
            </p:cNvSpPr>
            <p:nvPr userDrawn="1"/>
          </p:nvSpPr>
          <p:spPr bwMode="auto">
            <a:xfrm>
              <a:off x="2445" y="4095"/>
              <a:ext cx="1524" cy="158"/>
            </a:xfrm>
            <a:prstGeom prst="rect">
              <a:avLst/>
            </a:prstGeom>
            <a:noFill/>
            <a:ln w="9525">
              <a:noFill/>
              <a:miter lim="800000"/>
              <a:headEnd/>
              <a:tailEnd/>
            </a:ln>
            <a:effectLst/>
          </p:spPr>
          <p:txBody>
            <a:bodyPr lIns="92382" tIns="46191" rIns="92382" bIns="46191">
              <a:spAutoFit/>
            </a:bodyPr>
            <a:lstStyle/>
            <a:p>
              <a:pPr defTabSz="966629">
                <a:spcBef>
                  <a:spcPct val="50000"/>
                </a:spcBef>
                <a:defRPr/>
              </a:pPr>
              <a:r>
                <a:rPr lang="en-US" sz="700" dirty="0">
                  <a:solidFill>
                    <a:schemeClr val="bg2"/>
                  </a:solidFill>
                </a:rPr>
                <a:t>© 2012 Mentor Graphics Corp. Company Confidential</a:t>
              </a:r>
            </a:p>
          </p:txBody>
        </p:sp>
        <p:sp>
          <p:nvSpPr>
            <p:cNvPr id="1046" name="Text Box 22"/>
            <p:cNvSpPr txBox="1">
              <a:spLocks noChangeArrowheads="1"/>
            </p:cNvSpPr>
            <p:nvPr userDrawn="1"/>
          </p:nvSpPr>
          <p:spPr bwMode="auto">
            <a:xfrm>
              <a:off x="2448" y="4164"/>
              <a:ext cx="912" cy="135"/>
            </a:xfrm>
            <a:prstGeom prst="rect">
              <a:avLst/>
            </a:prstGeom>
            <a:noFill/>
            <a:ln w="9525">
              <a:noFill/>
              <a:miter lim="800000"/>
              <a:headEnd/>
              <a:tailEnd/>
            </a:ln>
          </p:spPr>
          <p:txBody>
            <a:bodyPr lIns="92382" tIns="46191" rIns="230955" bIns="46191"/>
            <a:lstStyle/>
            <a:p>
              <a:pPr defTabSz="966629">
                <a:spcBef>
                  <a:spcPct val="50000"/>
                </a:spcBef>
                <a:defRPr/>
              </a:pPr>
              <a:r>
                <a:rPr lang="en-US" sz="800" b="1">
                  <a:solidFill>
                    <a:schemeClr val="bg2"/>
                  </a:solidFill>
                  <a:cs typeface="ＭＳ Ｐゴシック" pitchFamily="-112" charset="-128"/>
                </a:rPr>
                <a:t>www.mentor.com</a:t>
              </a:r>
            </a:p>
          </p:txBody>
        </p:sp>
      </p:grpSp>
      <p:sp>
        <p:nvSpPr>
          <p:cNvPr id="10" name="Footer Placeholder 9"/>
          <p:cNvSpPr>
            <a:spLocks noGrp="1"/>
          </p:cNvSpPr>
          <p:nvPr>
            <p:ph type="ftr" sz="quarter" idx="2"/>
          </p:nvPr>
        </p:nvSpPr>
        <p:spPr>
          <a:xfrm>
            <a:off x="640668" y="7125388"/>
            <a:ext cx="4107278" cy="188623"/>
          </a:xfrm>
          <a:prstGeom prst="rect">
            <a:avLst/>
          </a:prstGeom>
        </p:spPr>
        <p:txBody>
          <a:bodyPr vert="horz" lIns="95667" tIns="47833" rIns="95667" bIns="47833" rtlCol="0" anchor="b"/>
          <a:lstStyle>
            <a:lvl1pPr algn="l">
              <a:defRPr sz="1200"/>
            </a:lvl1pPr>
          </a:lstStyle>
          <a:p>
            <a:pPr defTabSz="966629">
              <a:defRPr/>
            </a:pPr>
            <a:r>
              <a:rPr lang="en-US" sz="800" dirty="0">
                <a:solidFill>
                  <a:srgbClr val="000000"/>
                </a:solidFill>
              </a:rPr>
              <a:t>Your Initials, Presentation Title, Month Year</a:t>
            </a:r>
          </a:p>
        </p:txBody>
      </p:sp>
      <p:sp>
        <p:nvSpPr>
          <p:cNvPr id="11" name="Slide Number Placeholder 10"/>
          <p:cNvSpPr>
            <a:spLocks noGrp="1"/>
          </p:cNvSpPr>
          <p:nvPr>
            <p:ph type="sldNum" sz="quarter" idx="3"/>
          </p:nvPr>
        </p:nvSpPr>
        <p:spPr>
          <a:xfrm>
            <a:off x="2" y="7125388"/>
            <a:ext cx="640383" cy="188623"/>
          </a:xfrm>
          <a:prstGeom prst="rect">
            <a:avLst/>
          </a:prstGeom>
        </p:spPr>
        <p:txBody>
          <a:bodyPr vert="horz" lIns="95667" tIns="47833" rIns="95667" bIns="47833" rtlCol="0" anchor="b"/>
          <a:lstStyle>
            <a:lvl1pPr algn="r">
              <a:defRPr sz="1200"/>
            </a:lvl1pPr>
          </a:lstStyle>
          <a:p>
            <a:pPr algn="ctr"/>
            <a:fld id="{D2BC424D-003F-4F60-9028-6437F3764404}" type="slidenum">
              <a:rPr lang="en-US" sz="800"/>
              <a:pPr algn="ctr"/>
              <a:t>‹#›</a:t>
            </a:fld>
            <a:endParaRPr lang="en-US" sz="800"/>
          </a:p>
        </p:txBody>
      </p:sp>
    </p:spTree>
    <p:extLst>
      <p:ext uri="{BB962C8B-B14F-4D97-AF65-F5344CB8AC3E}">
        <p14:creationId xmlns:p14="http://schemas.microsoft.com/office/powerpoint/2010/main" val="265442453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5" name="Rectangle 4"/>
          <p:cNvSpPr>
            <a:spLocks noGrp="1" noRot="1" noChangeAspect="1" noChangeArrowheads="1" noTextEdit="1"/>
          </p:cNvSpPr>
          <p:nvPr>
            <p:ph type="sldImg" idx="2"/>
          </p:nvPr>
        </p:nvSpPr>
        <p:spPr bwMode="auto">
          <a:xfrm>
            <a:off x="2605088" y="366713"/>
            <a:ext cx="4392612" cy="2470150"/>
          </a:xfrm>
          <a:prstGeom prst="rect">
            <a:avLst/>
          </a:prstGeom>
          <a:noFill/>
          <a:ln w="9525">
            <a:solidFill>
              <a:srgbClr val="000000"/>
            </a:solidFill>
            <a:miter lim="800000"/>
            <a:headEnd/>
            <a:tailEnd/>
          </a:ln>
        </p:spPr>
      </p:sp>
      <p:sp>
        <p:nvSpPr>
          <p:cNvPr id="67589" name="Rectangle 5"/>
          <p:cNvSpPr>
            <a:spLocks noGrp="1" noChangeArrowheads="1"/>
          </p:cNvSpPr>
          <p:nvPr>
            <p:ph type="body" sz="quarter" idx="3"/>
          </p:nvPr>
        </p:nvSpPr>
        <p:spPr bwMode="auto">
          <a:xfrm>
            <a:off x="961001" y="2865375"/>
            <a:ext cx="7679205" cy="3957362"/>
          </a:xfrm>
          <a:prstGeom prst="rect">
            <a:avLst/>
          </a:prstGeom>
          <a:noFill/>
          <a:ln w="9525">
            <a:noFill/>
            <a:miter lim="800000"/>
            <a:headEnd/>
            <a:tailEnd/>
          </a:ln>
          <a:effectLst/>
        </p:spPr>
        <p:txBody>
          <a:bodyPr vert="horz" wrap="square" lIns="96653" tIns="48326" rIns="96653" bIns="48326" numCol="1" anchor="t" anchorCtr="0" compatLnSpc="1">
            <a:prstTxWarp prst="textNoShape">
              <a:avLst/>
            </a:prstTxWarp>
          </a:bodyPr>
          <a:lstStyle/>
          <a:p>
            <a:pPr lvl="0"/>
            <a:endParaRPr lang="en-US" noProof="0" dirty="0"/>
          </a:p>
        </p:txBody>
      </p:sp>
      <p:sp>
        <p:nvSpPr>
          <p:cNvPr id="1029" name="Rectangle 5"/>
          <p:cNvSpPr>
            <a:spLocks noChangeArrowheads="1"/>
          </p:cNvSpPr>
          <p:nvPr/>
        </p:nvSpPr>
        <p:spPr bwMode="auto">
          <a:xfrm>
            <a:off x="5654090" y="5303772"/>
            <a:ext cx="6400068" cy="182628"/>
          </a:xfrm>
          <a:prstGeom prst="rect">
            <a:avLst/>
          </a:prstGeom>
          <a:noFill/>
          <a:ln w="9525">
            <a:noFill/>
            <a:miter lim="800000"/>
            <a:headEnd/>
            <a:tailEnd/>
          </a:ln>
        </p:spPr>
        <p:txBody>
          <a:bodyPr lIns="96653" tIns="48326" rIns="96653" bIns="48326"/>
          <a:lstStyle/>
          <a:p>
            <a:pPr algn="r" defTabSz="966629" eaLnBrk="0" hangingPunct="0">
              <a:defRPr/>
            </a:pPr>
            <a:endParaRPr lang="en-US" sz="800">
              <a:solidFill>
                <a:srgbClr val="7F7F7F"/>
              </a:solidFill>
              <a:cs typeface="ＭＳ Ｐゴシック" pitchFamily="-112" charset="-128"/>
            </a:endParaRPr>
          </a:p>
        </p:txBody>
      </p:sp>
      <p:sp>
        <p:nvSpPr>
          <p:cNvPr id="2" name="Rectangle 5"/>
          <p:cNvSpPr>
            <a:spLocks noChangeArrowheads="1"/>
          </p:cNvSpPr>
          <p:nvPr/>
        </p:nvSpPr>
        <p:spPr bwMode="auto">
          <a:xfrm>
            <a:off x="5654090" y="5303772"/>
            <a:ext cx="6400068" cy="182628"/>
          </a:xfrm>
          <a:prstGeom prst="rect">
            <a:avLst/>
          </a:prstGeom>
          <a:noFill/>
          <a:ln w="9525">
            <a:noFill/>
            <a:miter lim="800000"/>
            <a:headEnd/>
            <a:tailEnd/>
          </a:ln>
        </p:spPr>
        <p:txBody>
          <a:bodyPr lIns="96653" tIns="48326" rIns="96653" bIns="48326"/>
          <a:lstStyle/>
          <a:p>
            <a:pPr algn="r" defTabSz="966629" eaLnBrk="0" hangingPunct="0">
              <a:defRPr/>
            </a:pPr>
            <a:endParaRPr lang="en-US" sz="800">
              <a:solidFill>
                <a:srgbClr val="7F7F7F"/>
              </a:solidFill>
              <a:cs typeface="ＭＳ Ｐゴシック" pitchFamily="-112" charset="-128"/>
            </a:endParaRPr>
          </a:p>
        </p:txBody>
      </p:sp>
      <p:pic>
        <p:nvPicPr>
          <p:cNvPr id="59400" name="Picture 17" descr="bar a short.png"/>
          <p:cNvPicPr>
            <a:picLocks noChangeAspect="1"/>
          </p:cNvPicPr>
          <p:nvPr/>
        </p:nvPicPr>
        <p:blipFill>
          <a:blip r:embed="rId2"/>
          <a:srcRect/>
          <a:stretch>
            <a:fillRect/>
          </a:stretch>
        </p:blipFill>
        <p:spPr bwMode="auto">
          <a:xfrm>
            <a:off x="4853260" y="7038110"/>
            <a:ext cx="4747943" cy="10075"/>
          </a:xfrm>
          <a:prstGeom prst="rect">
            <a:avLst/>
          </a:prstGeom>
          <a:noFill/>
          <a:ln w="9525">
            <a:noFill/>
            <a:miter lim="800000"/>
            <a:headEnd/>
            <a:tailEnd/>
          </a:ln>
        </p:spPr>
      </p:pic>
      <p:grpSp>
        <p:nvGrpSpPr>
          <p:cNvPr id="59402" name="Group 24"/>
          <p:cNvGrpSpPr>
            <a:grpSpLocks/>
          </p:cNvGrpSpPr>
          <p:nvPr/>
        </p:nvGrpSpPr>
        <p:grpSpPr bwMode="auto">
          <a:xfrm>
            <a:off x="4673347" y="7045667"/>
            <a:ext cx="3387627" cy="259458"/>
            <a:chOff x="2445" y="4095"/>
            <a:chExt cx="1524" cy="204"/>
          </a:xfrm>
        </p:grpSpPr>
        <p:sp>
          <p:nvSpPr>
            <p:cNvPr id="67609" name="Text Box 25"/>
            <p:cNvSpPr txBox="1">
              <a:spLocks noChangeArrowheads="1"/>
            </p:cNvSpPr>
            <p:nvPr userDrawn="1"/>
          </p:nvSpPr>
          <p:spPr bwMode="auto">
            <a:xfrm>
              <a:off x="2445" y="4095"/>
              <a:ext cx="1524" cy="158"/>
            </a:xfrm>
            <a:prstGeom prst="rect">
              <a:avLst/>
            </a:prstGeom>
            <a:noFill/>
            <a:ln w="9525">
              <a:noFill/>
              <a:miter lim="800000"/>
              <a:headEnd/>
              <a:tailEnd/>
            </a:ln>
            <a:effectLst/>
          </p:spPr>
          <p:txBody>
            <a:bodyPr lIns="92382" tIns="46191" rIns="92382" bIns="46191">
              <a:spAutoFit/>
            </a:bodyPr>
            <a:lstStyle/>
            <a:p>
              <a:pPr defTabSz="966629">
                <a:spcBef>
                  <a:spcPct val="50000"/>
                </a:spcBef>
                <a:defRPr/>
              </a:pPr>
              <a:r>
                <a:rPr lang="en-US" sz="700" dirty="0">
                  <a:solidFill>
                    <a:schemeClr val="bg2"/>
                  </a:solidFill>
                </a:rPr>
                <a:t>© 2011 Mentor Graphics Corp. Company Confidential</a:t>
              </a:r>
            </a:p>
          </p:txBody>
        </p:sp>
        <p:sp>
          <p:nvSpPr>
            <p:cNvPr id="1046" name="Text Box 22"/>
            <p:cNvSpPr txBox="1">
              <a:spLocks noChangeArrowheads="1"/>
            </p:cNvSpPr>
            <p:nvPr userDrawn="1"/>
          </p:nvSpPr>
          <p:spPr bwMode="auto">
            <a:xfrm>
              <a:off x="2448" y="4164"/>
              <a:ext cx="912" cy="135"/>
            </a:xfrm>
            <a:prstGeom prst="rect">
              <a:avLst/>
            </a:prstGeom>
            <a:noFill/>
            <a:ln w="9525">
              <a:noFill/>
              <a:miter lim="800000"/>
              <a:headEnd/>
              <a:tailEnd/>
            </a:ln>
          </p:spPr>
          <p:txBody>
            <a:bodyPr lIns="92382" tIns="46191" rIns="230955" bIns="46191"/>
            <a:lstStyle/>
            <a:p>
              <a:pPr defTabSz="966629">
                <a:spcBef>
                  <a:spcPct val="50000"/>
                </a:spcBef>
                <a:defRPr/>
              </a:pPr>
              <a:r>
                <a:rPr lang="en-US" sz="800" b="1">
                  <a:solidFill>
                    <a:schemeClr val="bg2"/>
                  </a:solidFill>
                  <a:cs typeface="ＭＳ Ｐゴシック" pitchFamily="-112" charset="-128"/>
                </a:rPr>
                <a:t>www.mentor.com</a:t>
              </a:r>
            </a:p>
          </p:txBody>
        </p:sp>
      </p:grpSp>
      <p:pic>
        <p:nvPicPr>
          <p:cNvPr id="59403" name="Picture 12" descr="MGC-Logo_Black-72.png"/>
          <p:cNvPicPr>
            <a:picLocks noChangeAspect="1"/>
          </p:cNvPicPr>
          <p:nvPr/>
        </p:nvPicPr>
        <p:blipFill>
          <a:blip r:embed="rId3"/>
          <a:srcRect/>
          <a:stretch>
            <a:fillRect/>
          </a:stretch>
        </p:blipFill>
        <p:spPr bwMode="auto">
          <a:xfrm>
            <a:off x="8383501" y="7102345"/>
            <a:ext cx="982939" cy="185147"/>
          </a:xfrm>
          <a:prstGeom prst="rect">
            <a:avLst/>
          </a:prstGeom>
          <a:noFill/>
          <a:ln w="9525">
            <a:noFill/>
            <a:miter lim="800000"/>
            <a:headEnd/>
            <a:tailEnd/>
          </a:ln>
        </p:spPr>
      </p:pic>
      <p:sp>
        <p:nvSpPr>
          <p:cNvPr id="67586" name="Rectangle 2"/>
          <p:cNvSpPr>
            <a:spLocks noGrp="1" noChangeArrowheads="1"/>
          </p:cNvSpPr>
          <p:nvPr>
            <p:ph type="hdr" sz="quarter"/>
          </p:nvPr>
        </p:nvSpPr>
        <p:spPr bwMode="auto">
          <a:xfrm>
            <a:off x="0" y="1"/>
            <a:ext cx="9601200" cy="336288"/>
          </a:xfrm>
          <a:prstGeom prst="rect">
            <a:avLst/>
          </a:prstGeom>
          <a:noFill/>
          <a:ln w="9525">
            <a:noFill/>
            <a:miter lim="800000"/>
            <a:headEnd/>
            <a:tailEnd/>
          </a:ln>
          <a:effectLst/>
        </p:spPr>
        <p:txBody>
          <a:bodyPr vert="horz" wrap="square" lIns="95667" tIns="239166" rIns="96653" bIns="47833" numCol="1" anchor="t" anchorCtr="1" compatLnSpc="1">
            <a:prstTxWarp prst="textNoShape">
              <a:avLst/>
            </a:prstTxWarp>
          </a:bodyPr>
          <a:lstStyle>
            <a:lvl1pPr algn="ctr" defTabSz="966629">
              <a:defRPr sz="900">
                <a:ea typeface="+mn-ea"/>
              </a:defRPr>
            </a:lvl1pPr>
          </a:lstStyle>
          <a:p>
            <a:pPr>
              <a:defRPr/>
            </a:pPr>
            <a:r>
              <a:rPr lang="en-US"/>
              <a:t>Presentation Title</a:t>
            </a:r>
          </a:p>
        </p:txBody>
      </p:sp>
      <p:sp>
        <p:nvSpPr>
          <p:cNvPr id="15" name="Slide Number Placeholder 14"/>
          <p:cNvSpPr>
            <a:spLocks noGrp="1"/>
          </p:cNvSpPr>
          <p:nvPr>
            <p:ph type="sldNum" sz="quarter" idx="5"/>
          </p:nvPr>
        </p:nvSpPr>
        <p:spPr>
          <a:xfrm>
            <a:off x="0" y="7131191"/>
            <a:ext cx="644527" cy="182821"/>
          </a:xfrm>
          <a:prstGeom prst="rect">
            <a:avLst/>
          </a:prstGeom>
        </p:spPr>
        <p:txBody>
          <a:bodyPr vert="horz" lIns="95667" tIns="47833" rIns="95667" bIns="47833" rtlCol="0" anchor="b"/>
          <a:lstStyle>
            <a:lvl1pPr algn="ctr">
              <a:defRPr sz="800"/>
            </a:lvl1pPr>
          </a:lstStyle>
          <a:p>
            <a:fld id="{4EF60D13-6827-4DE5-BBDB-189D9C1C94B1}" type="slidenum">
              <a:rPr lang="en-US" smtClean="0"/>
              <a:pPr/>
              <a:t>‹#›</a:t>
            </a:fld>
            <a:endParaRPr lang="en-US"/>
          </a:p>
        </p:txBody>
      </p:sp>
      <p:sp>
        <p:nvSpPr>
          <p:cNvPr id="16" name="Footer Placeholder 15"/>
          <p:cNvSpPr>
            <a:spLocks noGrp="1"/>
          </p:cNvSpPr>
          <p:nvPr>
            <p:ph type="ftr" sz="quarter" idx="4"/>
          </p:nvPr>
        </p:nvSpPr>
        <p:spPr>
          <a:xfrm>
            <a:off x="656116" y="7131191"/>
            <a:ext cx="4107278" cy="188623"/>
          </a:xfrm>
          <a:prstGeom prst="rect">
            <a:avLst/>
          </a:prstGeom>
        </p:spPr>
        <p:txBody>
          <a:bodyPr vert="horz" lIns="95667" tIns="47833" rIns="95667" bIns="47833" rtlCol="0" anchor="b"/>
          <a:lstStyle>
            <a:lvl1pPr algn="l">
              <a:defRPr sz="800"/>
            </a:lvl1pPr>
          </a:lstStyle>
          <a:p>
            <a:r>
              <a:rPr lang="en-US"/>
              <a:t>Your Initials, Presentation Title, Month Year</a:t>
            </a:r>
            <a:endParaRPr lang="en-US" dirty="0"/>
          </a:p>
        </p:txBody>
      </p:sp>
    </p:spTree>
    <p:extLst>
      <p:ext uri="{BB962C8B-B14F-4D97-AF65-F5344CB8AC3E}">
        <p14:creationId xmlns:p14="http://schemas.microsoft.com/office/powerpoint/2010/main" val="115236758"/>
      </p:ext>
    </p:extLst>
  </p:cSld>
  <p:clrMap bg1="lt1" tx1="dk1" bg2="lt2" tx2="dk2" accent1="accent1" accent2="accent2" accent3="accent3" accent4="accent4" accent5="accent5" accent6="accent6" hlink="hlink" folHlink="folHlink"/>
  <p:hf dt="0"/>
  <p:notesStyle>
    <a:lvl1pPr algn="l" defTabSz="228600" rtl="0" eaLnBrk="0" fontAlgn="base" hangingPunct="0">
      <a:spcBef>
        <a:spcPct val="30000"/>
      </a:spcBef>
      <a:spcAft>
        <a:spcPct val="0"/>
      </a:spcAft>
      <a:defRPr sz="1200" kern="1200" baseline="0">
        <a:solidFill>
          <a:schemeClr val="tx1"/>
        </a:solidFill>
        <a:latin typeface="Tahoma" pitchFamily="-112" charset="0"/>
        <a:ea typeface="ＭＳ Ｐゴシック" pitchFamily="-112" charset="-128"/>
        <a:cs typeface="+mn-cs"/>
      </a:defRPr>
    </a:lvl1pPr>
    <a:lvl2pPr marL="293688" algn="l" rtl="0" eaLnBrk="0" fontAlgn="base" hangingPunct="0">
      <a:spcBef>
        <a:spcPct val="30000"/>
      </a:spcBef>
      <a:spcAft>
        <a:spcPct val="0"/>
      </a:spcAft>
      <a:defRPr sz="1000" kern="1200">
        <a:solidFill>
          <a:schemeClr val="tx1"/>
        </a:solidFill>
        <a:latin typeface="Tahoma" pitchFamily="-112" charset="0"/>
        <a:ea typeface="ＭＳ Ｐゴシック" pitchFamily="-112" charset="-128"/>
        <a:cs typeface="+mn-cs"/>
      </a:defRPr>
    </a:lvl2pPr>
    <a:lvl3pPr marL="636588" algn="l" rtl="0" eaLnBrk="0" fontAlgn="base" hangingPunct="0">
      <a:spcBef>
        <a:spcPct val="30000"/>
      </a:spcBef>
      <a:spcAft>
        <a:spcPct val="0"/>
      </a:spcAft>
      <a:defRPr sz="1000" kern="1200">
        <a:solidFill>
          <a:schemeClr val="tx1"/>
        </a:solidFill>
        <a:latin typeface="Tahoma" pitchFamily="-112" charset="0"/>
        <a:ea typeface="ＭＳ Ｐゴシック" pitchFamily="-112" charset="-128"/>
        <a:cs typeface="+mn-cs"/>
      </a:defRPr>
    </a:lvl3pPr>
    <a:lvl4pPr marL="979488" algn="l" rtl="0" eaLnBrk="0" fontAlgn="base" hangingPunct="0">
      <a:spcBef>
        <a:spcPct val="30000"/>
      </a:spcBef>
      <a:spcAft>
        <a:spcPct val="0"/>
      </a:spcAft>
      <a:defRPr sz="1000" kern="1200">
        <a:solidFill>
          <a:schemeClr val="tx1"/>
        </a:solidFill>
        <a:latin typeface="Tahoma" pitchFamily="-112" charset="0"/>
        <a:ea typeface="ＭＳ Ｐゴシック" pitchFamily="-112" charset="-128"/>
        <a:cs typeface="+mn-cs"/>
      </a:defRPr>
    </a:lvl4pPr>
    <a:lvl5pPr marL="1322388" algn="l" rtl="0" eaLnBrk="0" fontAlgn="base" hangingPunct="0">
      <a:spcBef>
        <a:spcPct val="30000"/>
      </a:spcBef>
      <a:spcAft>
        <a:spcPct val="0"/>
      </a:spcAft>
      <a:defRPr sz="1000" kern="1200">
        <a:solidFill>
          <a:schemeClr val="tx1"/>
        </a:solidFill>
        <a:latin typeface="Tahoma"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Presentation Title</a:t>
            </a:r>
          </a:p>
        </p:txBody>
      </p:sp>
      <p:sp>
        <p:nvSpPr>
          <p:cNvPr id="5" name="Slide Number Placeholder 4"/>
          <p:cNvSpPr>
            <a:spLocks noGrp="1"/>
          </p:cNvSpPr>
          <p:nvPr>
            <p:ph type="sldNum" sz="quarter" idx="11"/>
          </p:nvPr>
        </p:nvSpPr>
        <p:spPr/>
        <p:txBody>
          <a:bodyPr/>
          <a:lstStyle/>
          <a:p>
            <a:fld id="{4EF60D13-6827-4DE5-BBDB-189D9C1C94B1}" type="slidenum">
              <a:rPr lang="en-US" smtClean="0"/>
              <a:pPr/>
              <a:t>1</a:t>
            </a:fld>
            <a:endParaRPr lang="en-US"/>
          </a:p>
        </p:txBody>
      </p:sp>
      <p:sp>
        <p:nvSpPr>
          <p:cNvPr id="6" name="Footer Placeholder 5"/>
          <p:cNvSpPr>
            <a:spLocks noGrp="1"/>
          </p:cNvSpPr>
          <p:nvPr>
            <p:ph type="ftr" sz="quarter" idx="12"/>
          </p:nvPr>
        </p:nvSpPr>
        <p:spPr/>
        <p:txBody>
          <a:bodyPr/>
          <a:lstStyle/>
          <a:p>
            <a:r>
              <a:rPr lang="en-US"/>
              <a:t>Your Initials, Presentation Title, Month Year</a:t>
            </a:r>
            <a:endParaRPr lang="en-US" dirty="0"/>
          </a:p>
        </p:txBody>
      </p:sp>
    </p:spTree>
    <p:extLst>
      <p:ext uri="{BB962C8B-B14F-4D97-AF65-F5344CB8AC3E}">
        <p14:creationId xmlns:p14="http://schemas.microsoft.com/office/powerpoint/2010/main" val="18027989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8023" name="Rectangle 23"/>
          <p:cNvSpPr>
            <a:spLocks noGrp="1" noChangeArrowheads="1"/>
          </p:cNvSpPr>
          <p:nvPr userDrawn="1">
            <p:ph type="subTitle" sz="quarter" idx="1"/>
          </p:nvPr>
        </p:nvSpPr>
        <p:spPr>
          <a:xfrm>
            <a:off x="4610101" y="2852739"/>
            <a:ext cx="7084484" cy="541337"/>
          </a:xfrm>
        </p:spPr>
        <p:txBody>
          <a:bodyPr lIns="0" rIns="0"/>
          <a:lstStyle>
            <a:lvl1pPr marL="0" indent="0">
              <a:buFont typeface="Wingdings" pitchFamily="-112" charset="2"/>
              <a:buNone/>
              <a:tabLst>
                <a:tab pos="3886200" algn="l"/>
              </a:tabLst>
              <a:defRPr/>
            </a:lvl1pPr>
          </a:lstStyle>
          <a:p>
            <a:r>
              <a:rPr lang="en-US"/>
              <a:t>Click to edit Master subtitle style</a:t>
            </a:r>
            <a:endParaRPr lang="en-US" dirty="0"/>
          </a:p>
        </p:txBody>
      </p:sp>
      <p:sp>
        <p:nvSpPr>
          <p:cNvPr id="128007" name="Rectangle 2"/>
          <p:cNvSpPr>
            <a:spLocks noGrp="1" noChangeArrowheads="1"/>
          </p:cNvSpPr>
          <p:nvPr userDrawn="1">
            <p:ph type="ctrTitle"/>
          </p:nvPr>
        </p:nvSpPr>
        <p:spPr>
          <a:xfrm>
            <a:off x="4610100" y="914400"/>
            <a:ext cx="7071784" cy="1752600"/>
          </a:xfrm>
        </p:spPr>
        <p:txBody>
          <a:bodyPr lIns="0" rIns="0"/>
          <a:lstStyle>
            <a:lvl1pPr>
              <a:defRPr sz="3600">
                <a:solidFill>
                  <a:schemeClr val="bg1"/>
                </a:solidFill>
              </a:defRPr>
            </a:lvl1pPr>
          </a:lstStyle>
          <a:p>
            <a:r>
              <a:rPr lang="en-US"/>
              <a:t>Click to edit Master title style</a:t>
            </a:r>
          </a:p>
        </p:txBody>
      </p:sp>
      <p:sp>
        <p:nvSpPr>
          <p:cNvPr id="5" name="Rectangle 4"/>
          <p:cNvSpPr/>
          <p:nvPr userDrawn="1"/>
        </p:nvSpPr>
        <p:spPr>
          <a:xfrm>
            <a:off x="0" y="0"/>
            <a:ext cx="12192000" cy="2743200"/>
          </a:xfrm>
          <a:prstGeom prst="rect">
            <a:avLst/>
          </a:prstGeom>
          <a:solidFill>
            <a:srgbClr val="000066"/>
          </a:solidFill>
          <a:ln w="9525"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rgbClr val="FFFFFF"/>
              </a:solidFill>
              <a:effectLst/>
              <a:uLnTx/>
              <a:uFillTx/>
              <a:latin typeface="Tahoma"/>
              <a:ea typeface="+mn-ea"/>
              <a:cs typeface="+mn-cs"/>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a:t>
            </a:fld>
            <a:endParaRPr lang="en-US"/>
          </a:p>
        </p:txBody>
      </p:sp>
      <p:sp>
        <p:nvSpPr>
          <p:cNvPr id="5" name="Content Placeholder 2"/>
          <p:cNvSpPr>
            <a:spLocks noGrp="1"/>
          </p:cNvSpPr>
          <p:nvPr>
            <p:ph sz="half" idx="1"/>
          </p:nvPr>
        </p:nvSpPr>
        <p:spPr>
          <a:xfrm>
            <a:off x="0" y="1316039"/>
            <a:ext cx="5994400" cy="5070475"/>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2"/>
          </p:nvPr>
        </p:nvSpPr>
        <p:spPr>
          <a:xfrm>
            <a:off x="6197600" y="1316039"/>
            <a:ext cx="5994400" cy="5070475"/>
          </a:xfrm>
        </p:spPr>
        <p:txBody>
          <a:bodyPr/>
          <a:lstStyle>
            <a:lvl1pPr marL="342900" marR="0" indent="-342900" algn="l" defTabSz="914400" rtl="0" eaLnBrk="0" fontAlgn="base" latinLnBrk="0" hangingPunct="0">
              <a:lnSpc>
                <a:spcPct val="100000"/>
              </a:lnSpc>
              <a:spcBef>
                <a:spcPct val="30000"/>
              </a:spcBef>
              <a:spcAft>
                <a:spcPct val="0"/>
              </a:spcAft>
              <a:buClr>
                <a:srgbClr val="428C8A"/>
              </a:buClr>
              <a:buSzPct val="80000"/>
              <a:buFont typeface="Wingdings" pitchFamily="-112" charset="2"/>
              <a:buChar char="n"/>
              <a:tabLst/>
              <a:defRPr sz="2400"/>
            </a:lvl1pPr>
            <a:lvl2pPr>
              <a:defRPr sz="2000"/>
            </a:lvl2pPr>
            <a:lvl3pPr>
              <a:defRPr sz="1800"/>
            </a:lvl3pPr>
            <a:lvl4pPr>
              <a:defRPr sz="1600"/>
            </a:lvl4pPr>
            <a:lvl5pPr marL="2057400" marR="0" indent="-228600" algn="l" defTabSz="914400" rtl="0" eaLnBrk="0" fontAlgn="base" latinLnBrk="0" hangingPunct="0">
              <a:lnSpc>
                <a:spcPct val="100000"/>
              </a:lnSpc>
              <a:spcBef>
                <a:spcPct val="30000"/>
              </a:spcBef>
              <a:spcAft>
                <a:spcPct val="0"/>
              </a:spcAft>
              <a:buClr>
                <a:schemeClr val="bg2"/>
              </a:buClr>
              <a:buSzTx/>
              <a:buFont typeface="Tahoma" pitchFamily="-112" charset="0"/>
              <a:buNone/>
              <a:tabLst/>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a:t>
            </a:fld>
            <a:endParaRPr lang="en-US"/>
          </a:p>
        </p:txBody>
      </p:sp>
      <p:sp>
        <p:nvSpPr>
          <p:cNvPr id="5" name="Text Placeholder 2"/>
          <p:cNvSpPr>
            <a:spLocks noGrp="1"/>
          </p:cNvSpPr>
          <p:nvPr>
            <p:ph type="body" idx="1"/>
          </p:nvPr>
        </p:nvSpPr>
        <p:spPr>
          <a:xfrm>
            <a:off x="609600" y="1295401"/>
            <a:ext cx="5386917" cy="879475"/>
          </a:xfrm>
        </p:spPr>
        <p:txBody>
          <a:bodyPr lIns="118872" rIns="118872"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3"/>
          <p:cNvSpPr>
            <a:spLocks noGrp="1"/>
          </p:cNvSpPr>
          <p:nvPr>
            <p:ph sz="half" idx="2"/>
          </p:nvPr>
        </p:nvSpPr>
        <p:spPr>
          <a:xfrm>
            <a:off x="609600" y="2174875"/>
            <a:ext cx="5386917" cy="3951288"/>
          </a:xfrm>
        </p:spPr>
        <p:txBody>
          <a:bodyPr lIns="118872" rIns="118872"/>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4"/>
          <p:cNvSpPr>
            <a:spLocks noGrp="1"/>
          </p:cNvSpPr>
          <p:nvPr>
            <p:ph type="body" sz="quarter" idx="3"/>
          </p:nvPr>
        </p:nvSpPr>
        <p:spPr>
          <a:xfrm>
            <a:off x="6193368" y="1295401"/>
            <a:ext cx="5389033" cy="879475"/>
          </a:xfrm>
        </p:spPr>
        <p:txBody>
          <a:bodyPr lIns="118872" rIns="118872"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5"/>
          <p:cNvSpPr>
            <a:spLocks noGrp="1"/>
          </p:cNvSpPr>
          <p:nvPr>
            <p:ph sz="quarter" idx="4"/>
          </p:nvPr>
        </p:nvSpPr>
        <p:spPr>
          <a:xfrm>
            <a:off x="6193368" y="2174875"/>
            <a:ext cx="5389033" cy="3951288"/>
          </a:xfrm>
        </p:spPr>
        <p:txBody>
          <a:bodyPr lIns="118872" rIns="118872"/>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a:xfrm>
            <a:off x="11531600" y="6553200"/>
            <a:ext cx="508000" cy="228600"/>
          </a:xfrm>
        </p:spPr>
        <p:txBody>
          <a:bodyPr/>
          <a:lstStyle>
            <a:lvl1pPr>
              <a:defRPr sz="1200"/>
            </a:lvl1pPr>
          </a:lstStyle>
          <a:p>
            <a:fld id="{B4689765-5485-4130-8525-AA8B12692EFF}" type="slidenum">
              <a:rPr lang="en-US" smtClean="0"/>
              <a:pPr/>
              <a:t>‹#›</a:t>
            </a:fld>
            <a:endParaRPr lang="en-US" dirty="0"/>
          </a:p>
        </p:txBody>
      </p:sp>
      <p:sp>
        <p:nvSpPr>
          <p:cNvPr id="5" name="Content Placeholder 2"/>
          <p:cNvSpPr>
            <a:spLocks noGrp="1"/>
          </p:cNvSpPr>
          <p:nvPr>
            <p:ph idx="1"/>
          </p:nvPr>
        </p:nvSpPr>
        <p:spPr>
          <a:xfrm>
            <a:off x="0" y="914400"/>
            <a:ext cx="12192000" cy="5070475"/>
          </a:xfrm>
        </p:spPr>
        <p:txBody>
          <a:bodyPr/>
          <a:lstStyle>
            <a:lvl1pPr>
              <a:spcBef>
                <a:spcPts val="850"/>
              </a:spcBef>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buFont typeface="Arial" pitchFamily="34" charset="0"/>
              <a:buChar char="•"/>
              <a:defRPr baseline="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ntent Righ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a:t>
            </a:fld>
            <a:endParaRPr lang="en-US"/>
          </a:p>
        </p:txBody>
      </p:sp>
      <p:sp>
        <p:nvSpPr>
          <p:cNvPr id="5" name="Content Placeholder 3"/>
          <p:cNvSpPr>
            <a:spLocks noGrp="1"/>
          </p:cNvSpPr>
          <p:nvPr>
            <p:ph sz="half" idx="2"/>
          </p:nvPr>
        </p:nvSpPr>
        <p:spPr>
          <a:xfrm>
            <a:off x="5276851" y="1316039"/>
            <a:ext cx="6915149" cy="5070475"/>
          </a:xfrm>
        </p:spPr>
        <p:txBody>
          <a:bodyPr lIns="228600"/>
          <a:lstStyle>
            <a:lvl1pPr>
              <a:spcBef>
                <a:spcPts val="850"/>
              </a:spcBef>
              <a:defRPr sz="2400"/>
            </a:lvl1pPr>
            <a:lvl2pPr>
              <a:defRPr sz="2000"/>
            </a:lvl2pPr>
            <a:lvl3pPr>
              <a:defRPr sz="1800"/>
            </a:lvl3pPr>
            <a:lvl4pPr>
              <a:defRPr sz="1800"/>
            </a:lvl4pPr>
            <a:lvl5pPr>
              <a:spcBef>
                <a:spcPts val="0"/>
              </a:spcBef>
              <a:buFont typeface="Tahoma" pitchFamily="34" charset="0"/>
              <a:buChar cha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a:t>
            </a:fld>
            <a:endParaRPr lang="en-US"/>
          </a:p>
        </p:txBody>
      </p:sp>
      <p:sp>
        <p:nvSpPr>
          <p:cNvPr id="5" name="Table Placeholder 2"/>
          <p:cNvSpPr>
            <a:spLocks noGrp="1"/>
          </p:cNvSpPr>
          <p:nvPr>
            <p:ph type="tbl" idx="1"/>
          </p:nvPr>
        </p:nvSpPr>
        <p:spPr>
          <a:xfrm>
            <a:off x="0" y="1316039"/>
            <a:ext cx="12192000" cy="5070475"/>
          </a:xfrm>
        </p:spPr>
        <p:txBody>
          <a:bodyPr/>
          <a:lstStyle/>
          <a:p>
            <a:pPr lvl="0"/>
            <a:r>
              <a:rPr lang="en-US" noProof="0"/>
              <a:t>Click icon to add table</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6259" name="Picture 3" descr="C:\Documents and Settings\lseigneu\Desktop\PPT MAIN DEV\TESTING FILE SIZES\SET PS bkgs in PP saved as JPGs then used for template\A\_B AS POSTED w C bkgs dropped in\Slide5.JPG"/>
          <p:cNvPicPr>
            <a:picLocks noChangeAspect="1" noChangeArrowheads="1"/>
          </p:cNvPicPr>
          <p:nvPr userDrawn="1"/>
        </p:nvPicPr>
        <p:blipFill>
          <a:blip r:embed="rId2"/>
          <a:srcRect/>
          <a:stretch>
            <a:fillRect/>
          </a:stretch>
        </p:blipFill>
        <p:spPr bwMode="auto">
          <a:xfrm>
            <a:off x="1" y="0"/>
            <a:ext cx="12192001" cy="6858000"/>
          </a:xfrm>
          <a:prstGeom prst="rect">
            <a:avLst/>
          </a:prstGeom>
          <a:noFill/>
        </p:spPr>
      </p:pic>
      <p:sp>
        <p:nvSpPr>
          <p:cNvPr id="2" name="Title 1"/>
          <p:cNvSpPr>
            <a:spLocks noGrp="1"/>
          </p:cNvSpPr>
          <p:nvPr>
            <p:ph type="title"/>
          </p:nvPr>
        </p:nvSpPr>
        <p:spPr>
          <a:xfrm>
            <a:off x="963084" y="2616200"/>
            <a:ext cx="10363200" cy="1612900"/>
          </a:xfrm>
        </p:spPr>
        <p:txBody>
          <a:bodyPr anchor="ctr" anchorCtr="1"/>
          <a:lstStyle>
            <a:lvl1pPr algn="ctr">
              <a:defRPr sz="3600" b="1" cap="all">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2171700"/>
            <a:ext cx="10363200" cy="444500"/>
          </a:xfrm>
        </p:spPr>
        <p:txBody>
          <a:bodyPr anchor="b"/>
          <a:lstStyle>
            <a:lvl1pPr marL="0" indent="0" algn="ctr">
              <a:buNone/>
              <a:defRPr sz="1600">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Quote 01">
    <p:spTree>
      <p:nvGrpSpPr>
        <p:cNvPr id="1" name=""/>
        <p:cNvGrpSpPr/>
        <p:nvPr/>
      </p:nvGrpSpPr>
      <p:grpSpPr>
        <a:xfrm>
          <a:off x="0" y="0"/>
          <a:ext cx="0" cy="0"/>
          <a:chOff x="0" y="0"/>
          <a:chExt cx="0" cy="0"/>
        </a:xfrm>
      </p:grpSpPr>
      <p:pic>
        <p:nvPicPr>
          <p:cNvPr id="5" name="Picture 2" descr="C:\Documents and Settings\lseigneu\Desktop\PPT MAIN DEV\TESTING FILE SIZES\SET PS bkgs in PP saved as JPGs then used for template\A\_B AS POSTED w C bkgs dropped in\Slide4.JPG"/>
          <p:cNvPicPr>
            <a:picLocks noChangeAspect="1" noChangeArrowheads="1"/>
          </p:cNvPicPr>
          <p:nvPr userDrawn="1"/>
        </p:nvPicPr>
        <p:blipFill>
          <a:blip r:embed="rId2"/>
          <a:srcRect/>
          <a:stretch>
            <a:fillRect/>
          </a:stretch>
        </p:blipFill>
        <p:spPr bwMode="auto">
          <a:xfrm>
            <a:off x="0" y="0"/>
            <a:ext cx="12192000" cy="6858000"/>
          </a:xfrm>
          <a:prstGeom prst="rect">
            <a:avLst/>
          </a:prstGeom>
          <a:noFill/>
        </p:spPr>
      </p:pic>
      <p:sp>
        <p:nvSpPr>
          <p:cNvPr id="2" name="Title 1"/>
          <p:cNvSpPr>
            <a:spLocks noGrp="1"/>
          </p:cNvSpPr>
          <p:nvPr>
            <p:ph type="title"/>
          </p:nvPr>
        </p:nvSpPr>
        <p:spPr>
          <a:xfrm>
            <a:off x="0" y="1828800"/>
            <a:ext cx="12192000" cy="2832100"/>
          </a:xfrm>
        </p:spPr>
        <p:txBody>
          <a:bodyPr anchor="ctr" anchorCtr="1"/>
          <a:lstStyle>
            <a:lvl1pPr algn="ctr">
              <a:defRPr sz="3200" b="1" i="1" cap="none"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963084" y="4699000"/>
            <a:ext cx="10363200" cy="444500"/>
          </a:xfrm>
        </p:spPr>
        <p:txBody>
          <a:bodyPr anchor="b"/>
          <a:lstStyle>
            <a:lvl1pPr marL="0" indent="0" algn="r">
              <a:buNone/>
              <a:defRPr sz="1600" i="1">
                <a:solidFill>
                  <a:schemeClr val="bg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no top rule">
    <p:spTree>
      <p:nvGrpSpPr>
        <p:cNvPr id="1" name=""/>
        <p:cNvGrpSpPr/>
        <p:nvPr/>
      </p:nvGrpSpPr>
      <p:grpSpPr>
        <a:xfrm>
          <a:off x="0" y="0"/>
          <a:ext cx="0" cy="0"/>
          <a:chOff x="0" y="0"/>
          <a:chExt cx="0" cy="0"/>
        </a:xfrm>
      </p:grpSpPr>
      <p:sp>
        <p:nvSpPr>
          <p:cNvPr id="5" name="Rectangle 4"/>
          <p:cNvSpPr/>
          <p:nvPr userDrawn="1"/>
        </p:nvSpPr>
        <p:spPr>
          <a:xfrm>
            <a:off x="0" y="1066800"/>
            <a:ext cx="121920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3200"/>
          </a:p>
        </p:txBody>
      </p:sp>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pPr>
              <a:defRPr/>
            </a:pPr>
            <a:r>
              <a:rPr lang="en-US"/>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Closing-End">
    <p:spTree>
      <p:nvGrpSpPr>
        <p:cNvPr id="1" name=""/>
        <p:cNvGrpSpPr/>
        <p:nvPr/>
      </p:nvGrpSpPr>
      <p:grpSpPr>
        <a:xfrm>
          <a:off x="0" y="0"/>
          <a:ext cx="0" cy="0"/>
          <a:chOff x="0" y="0"/>
          <a:chExt cx="0" cy="0"/>
        </a:xfrm>
      </p:grpSpPr>
      <p:pic>
        <p:nvPicPr>
          <p:cNvPr id="5" name="Picture 3" descr="C:\Documents and Settings\lseigneu\Desktop\template 032110 home\lite close.jpg"/>
          <p:cNvPicPr>
            <a:picLocks noChangeAspect="1" noChangeArrowheads="1"/>
          </p:cNvPicPr>
          <p:nvPr userDrawn="1"/>
        </p:nvPicPr>
        <p:blipFill>
          <a:blip r:embed="rId2"/>
          <a:srcRect/>
          <a:stretch>
            <a:fillRect/>
          </a:stretch>
        </p:blipFill>
        <p:spPr bwMode="auto">
          <a:xfrm>
            <a:off x="0" y="0"/>
            <a:ext cx="12192000" cy="6858000"/>
          </a:xfrm>
          <a:prstGeom prst="rect">
            <a:avLst/>
          </a:prstGeom>
          <a:noFill/>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0" y="914400"/>
            <a:ext cx="12192000" cy="5070475"/>
          </a:xfrm>
          <a:prstGeom prst="rect">
            <a:avLst/>
          </a:prstGeom>
          <a:noFill/>
          <a:ln w="9525">
            <a:noFill/>
            <a:miter lim="800000"/>
            <a:headEnd/>
            <a:tailEnd/>
          </a:ln>
        </p:spPr>
        <p:txBody>
          <a:bodyPr vert="horz" wrap="square" lIns="457200" tIns="45720" rIns="45720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endParaRPr lang="en-US" dirty="0"/>
          </a:p>
        </p:txBody>
      </p:sp>
      <p:sp>
        <p:nvSpPr>
          <p:cNvPr id="1029" name="Rectangle 2"/>
          <p:cNvSpPr>
            <a:spLocks noGrp="1" noChangeArrowheads="1"/>
          </p:cNvSpPr>
          <p:nvPr>
            <p:ph type="title"/>
          </p:nvPr>
        </p:nvSpPr>
        <p:spPr bwMode="auto">
          <a:xfrm>
            <a:off x="0" y="0"/>
            <a:ext cx="12192000" cy="838200"/>
          </a:xfrm>
          <a:prstGeom prst="rect">
            <a:avLst/>
          </a:prstGeom>
          <a:noFill/>
          <a:ln w="9525">
            <a:noFill/>
            <a:miter lim="800000"/>
            <a:headEnd/>
            <a:tailEnd/>
          </a:ln>
        </p:spPr>
        <p:txBody>
          <a:bodyPr vert="horz" wrap="square" lIns="457200" tIns="45720" rIns="457200" bIns="45720" numCol="1" anchor="b" anchorCtr="0" compatLnSpc="1">
            <a:prstTxWarp prst="textNoShape">
              <a:avLst/>
            </a:prstTxWarp>
          </a:bodyPr>
          <a:lstStyle/>
          <a:p>
            <a:pPr lvl="0"/>
            <a:r>
              <a:rPr lang="en-US" dirty="0"/>
              <a:t>Click to edit Master title style</a:t>
            </a:r>
          </a:p>
        </p:txBody>
      </p:sp>
      <p:sp>
        <p:nvSpPr>
          <p:cNvPr id="1050" name="Rectangle 26"/>
          <p:cNvSpPr>
            <a:spLocks noGrp="1" noChangeArrowheads="1"/>
          </p:cNvSpPr>
          <p:nvPr>
            <p:ph type="ftr" sz="quarter" idx="3"/>
          </p:nvPr>
        </p:nvSpPr>
        <p:spPr bwMode="auto">
          <a:xfrm>
            <a:off x="507999" y="6626226"/>
            <a:ext cx="6949440" cy="2317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a:solidFill>
                  <a:schemeClr val="tx2"/>
                </a:solidFill>
                <a:ea typeface="+mn-ea"/>
              </a:defRPr>
            </a:lvl1pPr>
          </a:lstStyle>
          <a:p>
            <a:pPr>
              <a:defRPr/>
            </a:pPr>
            <a:r>
              <a:rPr lang="en-US"/>
              <a:t>Designer Track, DAC 2019</a:t>
            </a:r>
            <a:endParaRPr lang="en-US" dirty="0"/>
          </a:p>
        </p:txBody>
      </p:sp>
      <p:sp>
        <p:nvSpPr>
          <p:cNvPr id="10" name="Slide Number Placeholder 9"/>
          <p:cNvSpPr>
            <a:spLocks noGrp="1"/>
          </p:cNvSpPr>
          <p:nvPr>
            <p:ph type="sldNum" sz="quarter" idx="4"/>
          </p:nvPr>
        </p:nvSpPr>
        <p:spPr>
          <a:xfrm>
            <a:off x="0" y="6629400"/>
            <a:ext cx="508000" cy="228600"/>
          </a:xfrm>
          <a:prstGeom prst="rect">
            <a:avLst/>
          </a:prstGeom>
        </p:spPr>
        <p:txBody>
          <a:bodyPr vert="horz" lIns="91440" tIns="45720" rIns="91440" bIns="45720" rtlCol="0" anchor="b" anchorCtr="0"/>
          <a:lstStyle>
            <a:lvl1pPr algn="ctr">
              <a:defRPr sz="800">
                <a:solidFill>
                  <a:schemeClr val="tx2"/>
                </a:solidFill>
              </a:defRPr>
            </a:lvl1pPr>
          </a:lstStyle>
          <a:p>
            <a:fld id="{B4689765-5485-4130-8525-AA8B12692EFF}" type="slidenum">
              <a:rPr lang="en-US" smtClean="0"/>
              <a:pPr/>
              <a:t>‹#›</a:t>
            </a:fld>
            <a:endParaRPr lang="en-US"/>
          </a:p>
        </p:txBody>
      </p:sp>
      <p:cxnSp>
        <p:nvCxnSpPr>
          <p:cNvPr id="13" name="Straight Connector 12"/>
          <p:cNvCxnSpPr/>
          <p:nvPr userDrawn="1"/>
        </p:nvCxnSpPr>
        <p:spPr>
          <a:xfrm>
            <a:off x="0" y="838200"/>
            <a:ext cx="12192000" cy="0"/>
          </a:xfrm>
          <a:prstGeom prst="line">
            <a:avLst/>
          </a:prstGeom>
          <a:noFill/>
          <a:ln w="38100" cap="flat" cmpd="sng" algn="ctr">
            <a:solidFill>
              <a:schemeClr val="accent2"/>
            </a:solidFill>
            <a:prstDash val="solid"/>
            <a:tailEnd type="none"/>
          </a:ln>
          <a:effectLst/>
        </p:spPr>
      </p:cxnSp>
      <p:cxnSp>
        <p:nvCxnSpPr>
          <p:cNvPr id="14" name="Straight Connector 13"/>
          <p:cNvCxnSpPr/>
          <p:nvPr userDrawn="1"/>
        </p:nvCxnSpPr>
        <p:spPr>
          <a:xfrm>
            <a:off x="7620000" y="6477000"/>
            <a:ext cx="4572000" cy="0"/>
          </a:xfrm>
          <a:prstGeom prst="line">
            <a:avLst/>
          </a:prstGeom>
          <a:noFill/>
          <a:ln w="38100" cap="flat" cmpd="sng" algn="ctr">
            <a:solidFill>
              <a:schemeClr val="accent2"/>
            </a:solidFill>
            <a:prstDash val="solid"/>
            <a:tailEnd type="none"/>
          </a:ln>
          <a:effectLst/>
        </p:spPr>
      </p:cxnSp>
    </p:spTree>
  </p:cSld>
  <p:clrMap bg1="lt1" tx1="dk1" bg2="lt2" tx2="dk2" accent1="accent1" accent2="accent2" accent3="accent3" accent4="accent4" accent5="accent5" accent6="accent6" hlink="hlink" folHlink="folHlink"/>
  <p:sldLayoutIdLst>
    <p:sldLayoutId id="2147483724" r:id="rId1"/>
    <p:sldLayoutId id="2147483739" r:id="rId2"/>
    <p:sldLayoutId id="2147483740" r:id="rId3"/>
    <p:sldLayoutId id="2147483741" r:id="rId4"/>
    <p:sldLayoutId id="2147483742" r:id="rId5"/>
    <p:sldLayoutId id="2147483726" r:id="rId6"/>
    <p:sldLayoutId id="2147483737" r:id="rId7"/>
    <p:sldLayoutId id="2147483743" r:id="rId8"/>
    <p:sldLayoutId id="2147483738" r:id="rId9"/>
    <p:sldLayoutId id="2147483744" r:id="rId10"/>
    <p:sldLayoutId id="2147483745" r:id="rId11"/>
  </p:sldLayoutIdLst>
  <p:transition>
    <p:fade/>
  </p:transition>
  <p:hf hdr="0" dt="0"/>
  <p:txStyles>
    <p:titleStyle>
      <a:lvl1pPr algn="l" rtl="0" eaLnBrk="1" fontAlgn="base" hangingPunct="1">
        <a:spcBef>
          <a:spcPct val="0"/>
        </a:spcBef>
        <a:spcAft>
          <a:spcPct val="0"/>
        </a:spcAft>
        <a:defRPr sz="2800" b="1">
          <a:solidFill>
            <a:schemeClr val="tx2"/>
          </a:solidFill>
          <a:latin typeface="+mj-lt"/>
          <a:ea typeface="ＭＳ Ｐゴシック" pitchFamily="-112" charset="-128"/>
          <a:cs typeface="+mj-cs"/>
        </a:defRPr>
      </a:lvl1pPr>
      <a:lvl2pPr algn="l" rtl="0" eaLnBrk="1" fontAlgn="base" hangingPunct="1">
        <a:spcBef>
          <a:spcPct val="0"/>
        </a:spcBef>
        <a:spcAft>
          <a:spcPct val="0"/>
        </a:spcAft>
        <a:defRPr sz="3200" b="1">
          <a:solidFill>
            <a:schemeClr val="tx2"/>
          </a:solidFill>
          <a:latin typeface="Tahoma" pitchFamily="-112" charset="0"/>
          <a:ea typeface="ＭＳ Ｐゴシック" pitchFamily="-112" charset="-128"/>
        </a:defRPr>
      </a:lvl2pPr>
      <a:lvl3pPr algn="l" rtl="0" eaLnBrk="1" fontAlgn="base" hangingPunct="1">
        <a:spcBef>
          <a:spcPct val="0"/>
        </a:spcBef>
        <a:spcAft>
          <a:spcPct val="0"/>
        </a:spcAft>
        <a:defRPr sz="3200" b="1">
          <a:solidFill>
            <a:schemeClr val="tx2"/>
          </a:solidFill>
          <a:latin typeface="Tahoma" pitchFamily="-112" charset="0"/>
          <a:ea typeface="ＭＳ Ｐゴシック" pitchFamily="-112" charset="-128"/>
        </a:defRPr>
      </a:lvl3pPr>
      <a:lvl4pPr algn="l" rtl="0" eaLnBrk="1" fontAlgn="base" hangingPunct="1">
        <a:spcBef>
          <a:spcPct val="0"/>
        </a:spcBef>
        <a:spcAft>
          <a:spcPct val="0"/>
        </a:spcAft>
        <a:defRPr sz="3200" b="1">
          <a:solidFill>
            <a:schemeClr val="tx2"/>
          </a:solidFill>
          <a:latin typeface="Tahoma" pitchFamily="-112" charset="0"/>
          <a:ea typeface="ＭＳ Ｐゴシック" pitchFamily="-112" charset="-128"/>
        </a:defRPr>
      </a:lvl4pPr>
      <a:lvl5pPr algn="l" rtl="0" eaLnBrk="1" fontAlgn="base" hangingPunct="1">
        <a:spcBef>
          <a:spcPct val="0"/>
        </a:spcBef>
        <a:spcAft>
          <a:spcPct val="0"/>
        </a:spcAft>
        <a:defRPr sz="3200" b="1">
          <a:solidFill>
            <a:schemeClr val="tx2"/>
          </a:solidFill>
          <a:latin typeface="Tahoma" pitchFamily="-112" charset="0"/>
          <a:ea typeface="ＭＳ Ｐゴシック" pitchFamily="-112" charset="-128"/>
        </a:defRPr>
      </a:lvl5pPr>
      <a:lvl6pPr marL="457200" algn="l" rtl="0" eaLnBrk="1" fontAlgn="base" hangingPunct="1">
        <a:spcBef>
          <a:spcPct val="0"/>
        </a:spcBef>
        <a:spcAft>
          <a:spcPct val="0"/>
        </a:spcAft>
        <a:defRPr sz="3200" b="1">
          <a:solidFill>
            <a:schemeClr val="tx2"/>
          </a:solidFill>
          <a:latin typeface="Tahoma" pitchFamily="-112" charset="0"/>
        </a:defRPr>
      </a:lvl6pPr>
      <a:lvl7pPr marL="914400" algn="l" rtl="0" eaLnBrk="1" fontAlgn="base" hangingPunct="1">
        <a:spcBef>
          <a:spcPct val="0"/>
        </a:spcBef>
        <a:spcAft>
          <a:spcPct val="0"/>
        </a:spcAft>
        <a:defRPr sz="3200" b="1">
          <a:solidFill>
            <a:schemeClr val="tx2"/>
          </a:solidFill>
          <a:latin typeface="Tahoma" pitchFamily="-112" charset="0"/>
        </a:defRPr>
      </a:lvl7pPr>
      <a:lvl8pPr marL="1371600" algn="l" rtl="0" eaLnBrk="1" fontAlgn="base" hangingPunct="1">
        <a:spcBef>
          <a:spcPct val="0"/>
        </a:spcBef>
        <a:spcAft>
          <a:spcPct val="0"/>
        </a:spcAft>
        <a:defRPr sz="3200" b="1">
          <a:solidFill>
            <a:schemeClr val="tx2"/>
          </a:solidFill>
          <a:latin typeface="Tahoma" pitchFamily="-112" charset="0"/>
        </a:defRPr>
      </a:lvl8pPr>
      <a:lvl9pPr marL="1828800" algn="l" rtl="0" eaLnBrk="1" fontAlgn="base" hangingPunct="1">
        <a:spcBef>
          <a:spcPct val="0"/>
        </a:spcBef>
        <a:spcAft>
          <a:spcPct val="0"/>
        </a:spcAft>
        <a:defRPr sz="3200" b="1">
          <a:solidFill>
            <a:schemeClr val="tx2"/>
          </a:solidFill>
          <a:latin typeface="Tahoma" pitchFamily="-112" charset="0"/>
        </a:defRPr>
      </a:lvl9pPr>
    </p:titleStyle>
    <p:bodyStyle>
      <a:lvl1pPr marL="342900" indent="-342900" algn="l" rtl="0" eaLnBrk="1" fontAlgn="base" hangingPunct="1">
        <a:spcBef>
          <a:spcPct val="30000"/>
        </a:spcBef>
        <a:spcAft>
          <a:spcPct val="0"/>
        </a:spcAft>
        <a:buClr>
          <a:schemeClr val="accent2"/>
        </a:buClr>
        <a:buSzPct val="80000"/>
        <a:buFont typeface="Wingdings" pitchFamily="-112" charset="2"/>
        <a:buChar char="n"/>
        <a:defRPr sz="2400">
          <a:solidFill>
            <a:schemeClr val="tx2"/>
          </a:solidFill>
          <a:latin typeface="+mn-lt"/>
          <a:ea typeface="ＭＳ Ｐゴシック" pitchFamily="-112" charset="-128"/>
          <a:cs typeface="+mn-cs"/>
        </a:defRPr>
      </a:lvl1pPr>
      <a:lvl2pPr marL="803275" indent="-346075" algn="l" rtl="0" eaLnBrk="1" fontAlgn="base" hangingPunct="1">
        <a:spcBef>
          <a:spcPts val="0"/>
        </a:spcBef>
        <a:spcAft>
          <a:spcPct val="0"/>
        </a:spcAft>
        <a:buClr>
          <a:schemeClr val="accent2"/>
        </a:buClr>
        <a:buFont typeface="Tahoma" pitchFamily="-112" charset="0"/>
        <a:buChar char="—"/>
        <a:defRPr sz="2000">
          <a:solidFill>
            <a:schemeClr val="bg2"/>
          </a:solidFill>
          <a:latin typeface="+mn-lt"/>
          <a:ea typeface="ＭＳ Ｐゴシック" pitchFamily="-112" charset="-128"/>
        </a:defRPr>
      </a:lvl2pPr>
      <a:lvl3pPr marL="1193800" indent="-228600" algn="l" rtl="0" eaLnBrk="1" fontAlgn="base" hangingPunct="1">
        <a:spcBef>
          <a:spcPts val="0"/>
        </a:spcBef>
        <a:spcAft>
          <a:spcPct val="0"/>
        </a:spcAft>
        <a:buClr>
          <a:schemeClr val="accent2"/>
        </a:buClr>
        <a:buFont typeface="Tahoma" pitchFamily="-112" charset="0"/>
        <a:buChar char="–"/>
        <a:defRPr>
          <a:solidFill>
            <a:schemeClr val="bg2"/>
          </a:solidFill>
          <a:latin typeface="+mn-lt"/>
          <a:ea typeface="ＭＳ Ｐゴシック" pitchFamily="-112" charset="-128"/>
        </a:defRPr>
      </a:lvl3pPr>
      <a:lvl4pPr marL="1600200" indent="-228600" algn="l" rtl="0" eaLnBrk="1" fontAlgn="base" hangingPunct="1">
        <a:spcBef>
          <a:spcPts val="0"/>
        </a:spcBef>
        <a:spcAft>
          <a:spcPct val="0"/>
        </a:spcAft>
        <a:buClr>
          <a:schemeClr val="accent2"/>
        </a:buClr>
        <a:buFont typeface="Tahoma" pitchFamily="-112" charset="0"/>
        <a:buChar char="–"/>
        <a:defRPr sz="1600">
          <a:solidFill>
            <a:schemeClr val="bg2"/>
          </a:solidFill>
          <a:latin typeface="+mn-lt"/>
          <a:ea typeface="ＭＳ Ｐゴシック" pitchFamily="-112" charset="-128"/>
        </a:defRPr>
      </a:lvl4pPr>
      <a:lvl5pPr marL="2057400" indent="-228600" algn="l" rtl="0" eaLnBrk="1" fontAlgn="base" hangingPunct="1">
        <a:spcBef>
          <a:spcPct val="30000"/>
        </a:spcBef>
        <a:spcAft>
          <a:spcPct val="0"/>
        </a:spcAft>
        <a:buClr>
          <a:schemeClr val="accent2"/>
        </a:buClr>
        <a:buFont typeface="Arial" pitchFamily="34" charset="0"/>
        <a:buChar char="•"/>
        <a:defRPr sz="1600">
          <a:solidFill>
            <a:schemeClr val="bg2"/>
          </a:solidFill>
          <a:latin typeface="+mn-lt"/>
          <a:ea typeface="ＭＳ Ｐゴシック" pitchFamily="-112" charset="-128"/>
        </a:defRPr>
      </a:lvl5pPr>
      <a:lvl6pPr marL="2514600" indent="-228600" algn="l" rtl="0" eaLnBrk="1" fontAlgn="base" hangingPunct="1">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6pPr>
      <a:lvl7pPr marL="2971800" indent="-228600" algn="l" rtl="0" eaLnBrk="1" fontAlgn="base" hangingPunct="1">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7pPr>
      <a:lvl8pPr marL="3429000" indent="-228600" algn="l" rtl="0" eaLnBrk="1" fontAlgn="base" hangingPunct="1">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8pPr>
      <a:lvl9pPr marL="3886200" indent="-228600" algn="l" rtl="0" eaLnBrk="1" fontAlgn="base" hangingPunct="1">
        <a:spcBef>
          <a:spcPct val="30000"/>
        </a:spcBef>
        <a:spcAft>
          <a:spcPct val="0"/>
        </a:spcAft>
        <a:buClr>
          <a:schemeClr val="bg2"/>
        </a:buClr>
        <a:buFont typeface="Tahoma" pitchFamily="-112" charset="0"/>
        <a:defRPr sz="1600">
          <a:solidFill>
            <a:schemeClr val="bg2"/>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slideLayout" Target="../slideLayouts/slideLayout10.xml"/><Relationship Id="rId16" Type="http://schemas.openxmlformats.org/officeDocument/2006/relationships/image" Target="../media/image11.wmf"/><Relationship Id="rId1" Type="http://schemas.openxmlformats.org/officeDocument/2006/relationships/vmlDrawing" Target="../drawings/vmlDrawing1.v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jpeg"/><Relationship Id="rId15" Type="http://schemas.openxmlformats.org/officeDocument/2006/relationships/oleObject" Target="../embeddings/oleObject1.bin"/><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emf"/></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oleObject" Target="../embeddings/oleObject5.bin"/><Relationship Id="rId18" Type="http://schemas.openxmlformats.org/officeDocument/2006/relationships/image" Target="../media/image37.wmf"/><Relationship Id="rId26" Type="http://schemas.openxmlformats.org/officeDocument/2006/relationships/image" Target="../media/image45.png"/><Relationship Id="rId3" Type="http://schemas.openxmlformats.org/officeDocument/2006/relationships/image" Target="../media/image41.png"/><Relationship Id="rId21" Type="http://schemas.openxmlformats.org/officeDocument/2006/relationships/oleObject" Target="../embeddings/oleObject9.bin"/><Relationship Id="rId7" Type="http://schemas.openxmlformats.org/officeDocument/2006/relationships/image" Target="../media/image42.emf"/><Relationship Id="rId12" Type="http://schemas.openxmlformats.org/officeDocument/2006/relationships/image" Target="../media/image34.wmf"/><Relationship Id="rId17" Type="http://schemas.openxmlformats.org/officeDocument/2006/relationships/oleObject" Target="../embeddings/oleObject7.bin"/><Relationship Id="rId25" Type="http://schemas.openxmlformats.org/officeDocument/2006/relationships/image" Target="../media/image44.png"/><Relationship Id="rId2" Type="http://schemas.openxmlformats.org/officeDocument/2006/relationships/slideLayout" Target="../slideLayouts/slideLayout10.xml"/><Relationship Id="rId16" Type="http://schemas.openxmlformats.org/officeDocument/2006/relationships/image" Target="../media/image36.wmf"/><Relationship Id="rId20" Type="http://schemas.openxmlformats.org/officeDocument/2006/relationships/image" Target="../media/image38.wmf"/><Relationship Id="rId29" Type="http://schemas.openxmlformats.org/officeDocument/2006/relationships/image" Target="../media/image48.png"/><Relationship Id="rId1" Type="http://schemas.openxmlformats.org/officeDocument/2006/relationships/vmlDrawing" Target="../drawings/vmlDrawing2.vml"/><Relationship Id="rId6" Type="http://schemas.openxmlformats.org/officeDocument/2006/relationships/image" Target="../media/image23.emf"/><Relationship Id="rId11" Type="http://schemas.openxmlformats.org/officeDocument/2006/relationships/oleObject" Target="../embeddings/oleObject4.bin"/><Relationship Id="rId24" Type="http://schemas.openxmlformats.org/officeDocument/2006/relationships/image" Target="../media/image40.wmf"/><Relationship Id="rId5" Type="http://schemas.openxmlformats.org/officeDocument/2006/relationships/image" Target="../media/image32.wmf"/><Relationship Id="rId15" Type="http://schemas.openxmlformats.org/officeDocument/2006/relationships/oleObject" Target="../embeddings/oleObject6.bin"/><Relationship Id="rId23" Type="http://schemas.openxmlformats.org/officeDocument/2006/relationships/oleObject" Target="../embeddings/oleObject10.bin"/><Relationship Id="rId28" Type="http://schemas.openxmlformats.org/officeDocument/2006/relationships/image" Target="../media/image47.emf"/><Relationship Id="rId10" Type="http://schemas.openxmlformats.org/officeDocument/2006/relationships/image" Target="../media/image43.png"/><Relationship Id="rId19"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image" Target="../media/image33.wmf"/><Relationship Id="rId14" Type="http://schemas.openxmlformats.org/officeDocument/2006/relationships/image" Target="../media/image35.wmf"/><Relationship Id="rId22" Type="http://schemas.openxmlformats.org/officeDocument/2006/relationships/image" Target="../media/image39.wmf"/><Relationship Id="rId27" Type="http://schemas.openxmlformats.org/officeDocument/2006/relationships/image" Target="../media/image46.png"/></Relationships>
</file>

<file path=ppt/slides/_rels/slide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wmf"/><Relationship Id="rId7" Type="http://schemas.openxmlformats.org/officeDocument/2006/relationships/image" Target="../media/image56.png"/><Relationship Id="rId2" Type="http://schemas.openxmlformats.org/officeDocument/2006/relationships/image" Target="../media/image51.png"/><Relationship Id="rId1" Type="http://schemas.openxmlformats.org/officeDocument/2006/relationships/slideLayout" Target="../slideLayouts/slideLayout10.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a:t>Electromigration Signoff Based on IR-Drop Degradation </a:t>
            </a:r>
            <a:r>
              <a:rPr lang="en-US" sz="2400" dirty="0" smtClean="0"/>
              <a:t>Assessment</a:t>
            </a:r>
            <a:endParaRPr lang="en-US" sz="2400" dirty="0"/>
          </a:p>
        </p:txBody>
      </p:sp>
      <p:sp>
        <p:nvSpPr>
          <p:cNvPr id="4" name="Content Placeholder 3"/>
          <p:cNvSpPr>
            <a:spLocks noGrp="1"/>
          </p:cNvSpPr>
          <p:nvPr>
            <p:ph sz="half" idx="1"/>
          </p:nvPr>
        </p:nvSpPr>
        <p:spPr/>
        <p:txBody>
          <a:bodyPr/>
          <a:lstStyle/>
          <a:p>
            <a:r>
              <a:rPr lang="en-US" b="1" dirty="0"/>
              <a:t>Electromigration Signoff Based on IR-Drop Degradation Assessment</a:t>
            </a:r>
          </a:p>
        </p:txBody>
      </p:sp>
      <p:sp>
        <p:nvSpPr>
          <p:cNvPr id="5" name="Content Placeholder 4"/>
          <p:cNvSpPr>
            <a:spLocks noGrp="1"/>
          </p:cNvSpPr>
          <p:nvPr>
            <p:ph sz="half" idx="2"/>
          </p:nvPr>
        </p:nvSpPr>
        <p:spPr/>
        <p:txBody>
          <a:bodyPr/>
          <a:lstStyle/>
          <a:p>
            <a:pPr>
              <a:buFont typeface="Arial" panose="020B0604020202020204" pitchFamily="34" charset="0"/>
              <a:buChar char="•"/>
            </a:pPr>
            <a:r>
              <a:rPr lang="en-US" sz="1200" dirty="0"/>
              <a:t>Electromigration is the movement of metal atoms along the wire by the applied electric current.</a:t>
            </a:r>
          </a:p>
          <a:p>
            <a:pPr>
              <a:buFont typeface="Arial" panose="020B0604020202020204" pitchFamily="34" charset="0"/>
              <a:buChar char="•"/>
            </a:pPr>
            <a:r>
              <a:rPr lang="en-US" sz="1200" dirty="0"/>
              <a:t>When many atoms were moved out of the cathode region </a:t>
            </a:r>
            <a:r>
              <a:rPr lang="en-US" sz="1200" b="1" dirty="0"/>
              <a:t>voids can be formed</a:t>
            </a:r>
          </a:p>
          <a:p>
            <a:pPr>
              <a:buFont typeface="Arial" panose="020B0604020202020204" pitchFamily="34" charset="0"/>
              <a:buChar char="•"/>
            </a:pPr>
            <a:endParaRPr lang="en-US" sz="1200" dirty="0"/>
          </a:p>
          <a:p>
            <a:pPr>
              <a:buFont typeface="Arial" panose="020B0604020202020204" pitchFamily="34" charset="0"/>
              <a:buChar char="•"/>
            </a:pPr>
            <a:endParaRPr lang="en-US" sz="1200" dirty="0"/>
          </a:p>
          <a:p>
            <a:pPr>
              <a:buFont typeface="Arial" panose="020B0604020202020204" pitchFamily="34" charset="0"/>
              <a:buChar char="•"/>
            </a:pPr>
            <a:endParaRPr lang="en-US" sz="1200" dirty="0" smtClean="0"/>
          </a:p>
          <a:p>
            <a:pPr>
              <a:buFont typeface="Arial" panose="020B0604020202020204" pitchFamily="34" charset="0"/>
              <a:buChar char="•"/>
            </a:pPr>
            <a:endParaRPr lang="en-US" sz="1200" dirty="0"/>
          </a:p>
          <a:p>
            <a:pPr>
              <a:buFont typeface="Arial" panose="020B0604020202020204" pitchFamily="34" charset="0"/>
              <a:buChar char="•"/>
            </a:pPr>
            <a:endParaRPr lang="en-US" sz="1200" dirty="0" smtClean="0"/>
          </a:p>
          <a:p>
            <a:pPr>
              <a:buFont typeface="Arial" panose="020B0604020202020204" pitchFamily="34" charset="0"/>
              <a:buChar char="•"/>
            </a:pPr>
            <a:endParaRPr lang="en-US" sz="1200" dirty="0"/>
          </a:p>
          <a:p>
            <a:pPr>
              <a:buFont typeface="Arial" panose="020B0604020202020204" pitchFamily="34" charset="0"/>
              <a:buChar char="•"/>
            </a:pPr>
            <a:endParaRPr lang="en-US" sz="1200" dirty="0"/>
          </a:p>
          <a:p>
            <a:pPr>
              <a:buFont typeface="Arial" panose="020B0604020202020204" pitchFamily="34" charset="0"/>
              <a:buChar char="•"/>
            </a:pPr>
            <a:endParaRPr lang="en-US" sz="1200" dirty="0"/>
          </a:p>
          <a:p>
            <a:pPr>
              <a:buFont typeface="Arial" panose="020B0604020202020204" pitchFamily="34" charset="0"/>
              <a:buChar char="•"/>
            </a:pPr>
            <a:endParaRPr lang="en-US" sz="1200" dirty="0"/>
          </a:p>
          <a:p>
            <a:pPr>
              <a:buFont typeface="Arial" panose="020B0604020202020204" pitchFamily="34" charset="0"/>
              <a:buChar char="•"/>
            </a:pPr>
            <a:r>
              <a:rPr lang="en-US" sz="1200" b="1" dirty="0"/>
              <a:t>Voids increase resistances </a:t>
            </a:r>
            <a:r>
              <a:rPr lang="en-US" sz="1200" dirty="0"/>
              <a:t>of the affected metal wires.</a:t>
            </a:r>
          </a:p>
          <a:p>
            <a:pPr>
              <a:buFont typeface="Arial" panose="020B0604020202020204" pitchFamily="34" charset="0"/>
              <a:buChar char="•"/>
            </a:pPr>
            <a:endParaRPr lang="en-US" sz="500" dirty="0"/>
          </a:p>
          <a:p>
            <a:pPr>
              <a:buFont typeface="Arial" panose="020B0604020202020204" pitchFamily="34" charset="0"/>
              <a:buChar char="•"/>
            </a:pPr>
            <a:r>
              <a:rPr lang="en-US" sz="1200" dirty="0"/>
              <a:t>This can lead to undesirable changes in chip operations, for example, the timing violations can be developed.</a:t>
            </a:r>
          </a:p>
          <a:p>
            <a:pPr>
              <a:buFont typeface="Arial" panose="020B0604020202020204" pitchFamily="34" charset="0"/>
              <a:buChar char="•"/>
            </a:pPr>
            <a:endParaRPr lang="en-US" sz="500" dirty="0"/>
          </a:p>
          <a:p>
            <a:pPr>
              <a:buFont typeface="Arial" panose="020B0604020202020204" pitchFamily="34" charset="0"/>
              <a:buChar char="•"/>
            </a:pPr>
            <a:r>
              <a:rPr lang="en-US" sz="1200" dirty="0"/>
              <a:t>An intensity of void generation and, hence, a </a:t>
            </a:r>
            <a:r>
              <a:rPr lang="en-US" sz="1200" b="1" dirty="0"/>
              <a:t>rate of resistance degradation </a:t>
            </a:r>
            <a:r>
              <a:rPr lang="en-US" sz="1200" dirty="0"/>
              <a:t>can be reduced by </a:t>
            </a:r>
            <a:r>
              <a:rPr lang="en-US" sz="1200" b="1" dirty="0"/>
              <a:t>limiting wire electric currents</a:t>
            </a:r>
            <a:r>
              <a:rPr lang="en-US" sz="1200" dirty="0"/>
              <a:t>.</a:t>
            </a:r>
          </a:p>
          <a:p>
            <a:pPr>
              <a:buFont typeface="Arial" panose="020B0604020202020204" pitchFamily="34" charset="0"/>
              <a:buChar char="•"/>
            </a:pPr>
            <a:endParaRPr lang="en-US" sz="500" dirty="0"/>
          </a:p>
          <a:p>
            <a:pPr>
              <a:buFont typeface="Arial" panose="020B0604020202020204" pitchFamily="34" charset="0"/>
              <a:buChar char="•"/>
            </a:pPr>
            <a:r>
              <a:rPr lang="en-US" sz="1200" dirty="0"/>
              <a:t>Foundries introduce special design rules – </a:t>
            </a:r>
            <a:r>
              <a:rPr lang="en-US" sz="1200" b="1" dirty="0"/>
              <a:t>CURRENT DENSITY DESIGN RULES</a:t>
            </a:r>
            <a:r>
              <a:rPr lang="en-US" sz="1200" dirty="0"/>
              <a:t>, which should be obeyed in all chip designs.</a:t>
            </a:r>
          </a:p>
          <a:p>
            <a:pPr marL="0" indent="0">
              <a:buNone/>
            </a:pPr>
            <a:endParaRPr lang="en-US" dirty="0"/>
          </a:p>
        </p:txBody>
      </p:sp>
      <p:pic>
        <p:nvPicPr>
          <p:cNvPr id="9" name="Picture 8" descr="Mentor_Siemens.png"/>
          <p:cNvPicPr>
            <a:picLocks noChangeAspect="1"/>
          </p:cNvPicPr>
          <p:nvPr/>
        </p:nvPicPr>
        <p:blipFill>
          <a:blip r:embed="rId3"/>
          <a:stretch>
            <a:fillRect/>
          </a:stretch>
        </p:blipFill>
        <p:spPr>
          <a:xfrm>
            <a:off x="533400" y="5791200"/>
            <a:ext cx="2286000" cy="660918"/>
          </a:xfrm>
          <a:prstGeom prst="rect">
            <a:avLst/>
          </a:prstGeom>
        </p:spPr>
      </p:pic>
      <p:sp>
        <p:nvSpPr>
          <p:cNvPr id="2" name="TextBox 1"/>
          <p:cNvSpPr txBox="1"/>
          <p:nvPr/>
        </p:nvSpPr>
        <p:spPr>
          <a:xfrm>
            <a:off x="152400" y="2971800"/>
            <a:ext cx="5486400" cy="2554545"/>
          </a:xfrm>
          <a:prstGeom prst="rect">
            <a:avLst/>
          </a:prstGeom>
          <a:noFill/>
        </p:spPr>
        <p:txBody>
          <a:bodyPr wrap="square" rtlCol="0">
            <a:spAutoFit/>
          </a:bodyPr>
          <a:lstStyle/>
          <a:p>
            <a:r>
              <a:rPr lang="en-US" sz="2000" b="1" dirty="0"/>
              <a:t>Valeriy Sukharev </a:t>
            </a:r>
            <a:r>
              <a:rPr lang="en-US" sz="2000" dirty="0"/>
              <a:t>and</a:t>
            </a:r>
            <a:r>
              <a:rPr lang="en-US" sz="2000" b="1" dirty="0"/>
              <a:t> Jun-Ho Choy </a:t>
            </a:r>
            <a:r>
              <a:rPr lang="en-US" sz="2000" dirty="0"/>
              <a:t>- Mentor, a Siemens Business, Fremont, CA, USA</a:t>
            </a:r>
          </a:p>
          <a:p>
            <a:r>
              <a:rPr lang="en-US" sz="2000" b="1" dirty="0"/>
              <a:t>Armen Kteyan </a:t>
            </a:r>
            <a:r>
              <a:rPr lang="en-US" sz="2000" dirty="0"/>
              <a:t>- Mentor, a Siemens Business, Yerevan, Armenia</a:t>
            </a:r>
          </a:p>
          <a:p>
            <a:r>
              <a:rPr lang="en-US" sz="2000" b="1" dirty="0"/>
              <a:t>Farid N. Najm</a:t>
            </a:r>
            <a:r>
              <a:rPr lang="en-US" sz="2000" dirty="0"/>
              <a:t> - Department of Electrical and Computer Engineering, University of Toronto, Toronto, Canada </a:t>
            </a:r>
          </a:p>
          <a:p>
            <a:endParaRPr lang="en-US" sz="2000" dirty="0"/>
          </a:p>
        </p:txBody>
      </p:sp>
      <p:grpSp>
        <p:nvGrpSpPr>
          <p:cNvPr id="7" name="Group 6"/>
          <p:cNvGrpSpPr/>
          <p:nvPr/>
        </p:nvGrpSpPr>
        <p:grpSpPr>
          <a:xfrm>
            <a:off x="7162800" y="2133600"/>
            <a:ext cx="4360934" cy="954345"/>
            <a:chOff x="1582666" y="1752600"/>
            <a:chExt cx="6570734" cy="1620251"/>
          </a:xfrm>
        </p:grpSpPr>
        <p:pic>
          <p:nvPicPr>
            <p:cNvPr id="8" name="image17.png"/>
            <p:cNvPicPr/>
            <p:nvPr/>
          </p:nvPicPr>
          <p:blipFill>
            <a:blip r:embed="rId4" cstate="print"/>
            <a:stretch>
              <a:fillRect/>
            </a:stretch>
          </p:blipFill>
          <p:spPr>
            <a:xfrm>
              <a:off x="1582666" y="2210546"/>
              <a:ext cx="3262226" cy="1094284"/>
            </a:xfrm>
            <a:prstGeom prst="rect">
              <a:avLst/>
            </a:prstGeom>
          </p:spPr>
        </p:pic>
        <p:grpSp>
          <p:nvGrpSpPr>
            <p:cNvPr id="10" name="Group 9"/>
            <p:cNvGrpSpPr/>
            <p:nvPr/>
          </p:nvGrpSpPr>
          <p:grpSpPr>
            <a:xfrm>
              <a:off x="1676400" y="1752600"/>
              <a:ext cx="6477000" cy="1620251"/>
              <a:chOff x="5105400" y="4571255"/>
              <a:chExt cx="6847818" cy="1600946"/>
            </a:xfrm>
          </p:grpSpPr>
          <p:grpSp>
            <p:nvGrpSpPr>
              <p:cNvPr id="11" name="Group 10"/>
              <p:cNvGrpSpPr/>
              <p:nvPr/>
            </p:nvGrpSpPr>
            <p:grpSpPr>
              <a:xfrm>
                <a:off x="5105400" y="4571255"/>
                <a:ext cx="6847818" cy="1600946"/>
                <a:chOff x="5105400" y="4571255"/>
                <a:chExt cx="6847818" cy="1600946"/>
              </a:xfrm>
            </p:grpSpPr>
            <p:grpSp>
              <p:nvGrpSpPr>
                <p:cNvPr id="18" name="Group 17"/>
                <p:cNvGrpSpPr/>
                <p:nvPr/>
              </p:nvGrpSpPr>
              <p:grpSpPr>
                <a:xfrm>
                  <a:off x="5105400" y="5105401"/>
                  <a:ext cx="6847818" cy="1066800"/>
                  <a:chOff x="5105400" y="5105401"/>
                  <a:chExt cx="6847818" cy="1066800"/>
                </a:xfrm>
              </p:grpSpPr>
              <p:pic>
                <p:nvPicPr>
                  <p:cNvPr id="21" name="image16.png"/>
                  <p:cNvPicPr/>
                  <p:nvPr/>
                </p:nvPicPr>
                <p:blipFill>
                  <a:blip r:embed="rId5" cstate="print"/>
                  <a:stretch>
                    <a:fillRect/>
                  </a:stretch>
                </p:blipFill>
                <p:spPr>
                  <a:xfrm>
                    <a:off x="8458200" y="5105401"/>
                    <a:ext cx="3495018" cy="1066800"/>
                  </a:xfrm>
                  <a:prstGeom prst="rect">
                    <a:avLst/>
                  </a:prstGeom>
                </p:spPr>
              </p:pic>
              <p:cxnSp>
                <p:nvCxnSpPr>
                  <p:cNvPr id="22" name="Elbow Connector 21"/>
                  <p:cNvCxnSpPr/>
                  <p:nvPr/>
                </p:nvCxnSpPr>
                <p:spPr>
                  <a:xfrm>
                    <a:off x="8578113" y="5311339"/>
                    <a:ext cx="642087" cy="632261"/>
                  </a:xfrm>
                  <a:prstGeom prst="bentConnector3">
                    <a:avLst>
                      <a:gd name="adj1" fmla="val 50000"/>
                    </a:avLst>
                  </a:prstGeom>
                  <a:noFill/>
                  <a:ln w="19050" cap="flat" cmpd="sng" algn="ctr">
                    <a:solidFill>
                      <a:srgbClr val="FF0000"/>
                    </a:solidFill>
                    <a:prstDash val="solid"/>
                    <a:tailEnd type="triangle"/>
                  </a:ln>
                  <a:effectLst/>
                </p:spPr>
              </p:cxnSp>
              <p:sp>
                <p:nvSpPr>
                  <p:cNvPr id="23" name="TextBox 22"/>
                  <p:cNvSpPr txBox="1"/>
                  <p:nvPr/>
                </p:nvSpPr>
                <p:spPr>
                  <a:xfrm>
                    <a:off x="9296400" y="5791201"/>
                    <a:ext cx="762001" cy="361415"/>
                  </a:xfrm>
                  <a:prstGeom prst="rect">
                    <a:avLst/>
                  </a:prstGeom>
                  <a:noFill/>
                </p:spPr>
                <p:txBody>
                  <a:bodyPr wrap="square" rtlCol="0">
                    <a:spAutoFit/>
                  </a:bodyPr>
                  <a:lstStyle/>
                  <a:p>
                    <a:r>
                      <a:rPr lang="en-US" sz="800" dirty="0">
                        <a:solidFill>
                          <a:srgbClr val="FF0000"/>
                        </a:solidFill>
                      </a:rPr>
                      <a:t>e</a:t>
                    </a:r>
                    <a:r>
                      <a:rPr lang="en-US" sz="800" baseline="30000" dirty="0">
                        <a:solidFill>
                          <a:srgbClr val="FF0000"/>
                        </a:solidFill>
                      </a:rPr>
                      <a:t>-</a:t>
                    </a:r>
                    <a:r>
                      <a:rPr lang="en-US" sz="800" dirty="0">
                        <a:solidFill>
                          <a:srgbClr val="FF0000"/>
                        </a:solidFill>
                      </a:rPr>
                      <a:t>, Cu</a:t>
                    </a:r>
                  </a:p>
                </p:txBody>
              </p:sp>
              <p:cxnSp>
                <p:nvCxnSpPr>
                  <p:cNvPr id="24" name="Elbow Connector 23"/>
                  <p:cNvCxnSpPr/>
                  <p:nvPr/>
                </p:nvCxnSpPr>
                <p:spPr>
                  <a:xfrm flipV="1">
                    <a:off x="5105400" y="5370557"/>
                    <a:ext cx="663495" cy="573043"/>
                  </a:xfrm>
                  <a:prstGeom prst="bentConnector3">
                    <a:avLst>
                      <a:gd name="adj1" fmla="val 50000"/>
                    </a:avLst>
                  </a:prstGeom>
                  <a:noFill/>
                  <a:ln w="19050" cap="flat" cmpd="sng" algn="ctr">
                    <a:solidFill>
                      <a:srgbClr val="FF0000"/>
                    </a:solidFill>
                    <a:prstDash val="solid"/>
                    <a:tailEnd type="triangle"/>
                  </a:ln>
                  <a:effectLst/>
                </p:spPr>
              </p:cxnSp>
              <p:sp>
                <p:nvSpPr>
                  <p:cNvPr id="25" name="TextBox 24"/>
                  <p:cNvSpPr txBox="1"/>
                  <p:nvPr/>
                </p:nvSpPr>
                <p:spPr>
                  <a:xfrm>
                    <a:off x="6019799" y="5181600"/>
                    <a:ext cx="780897" cy="361414"/>
                  </a:xfrm>
                  <a:prstGeom prst="rect">
                    <a:avLst/>
                  </a:prstGeom>
                  <a:noFill/>
                </p:spPr>
                <p:txBody>
                  <a:bodyPr wrap="square" rtlCol="0">
                    <a:spAutoFit/>
                  </a:bodyPr>
                  <a:lstStyle/>
                  <a:p>
                    <a:r>
                      <a:rPr lang="en-US" sz="800" dirty="0">
                        <a:solidFill>
                          <a:srgbClr val="FF0000"/>
                        </a:solidFill>
                      </a:rPr>
                      <a:t>e</a:t>
                    </a:r>
                    <a:r>
                      <a:rPr lang="en-US" sz="800" baseline="30000" dirty="0">
                        <a:solidFill>
                          <a:srgbClr val="FF0000"/>
                        </a:solidFill>
                      </a:rPr>
                      <a:t>-</a:t>
                    </a:r>
                    <a:r>
                      <a:rPr lang="en-US" sz="800" dirty="0">
                        <a:solidFill>
                          <a:srgbClr val="FF0000"/>
                        </a:solidFill>
                      </a:rPr>
                      <a:t>, Cu</a:t>
                    </a:r>
                  </a:p>
                </p:txBody>
              </p:sp>
            </p:grpSp>
            <p:sp>
              <p:nvSpPr>
                <p:cNvPr id="19" name="TextBox 18"/>
                <p:cNvSpPr txBox="1"/>
                <p:nvPr/>
              </p:nvSpPr>
              <p:spPr>
                <a:xfrm>
                  <a:off x="5555061" y="4571255"/>
                  <a:ext cx="2362200" cy="413044"/>
                </a:xfrm>
                <a:prstGeom prst="rect">
                  <a:avLst/>
                </a:prstGeom>
                <a:noFill/>
              </p:spPr>
              <p:txBody>
                <a:bodyPr wrap="square" rtlCol="0">
                  <a:spAutoFit/>
                </a:bodyPr>
                <a:lstStyle/>
                <a:p>
                  <a:r>
                    <a:rPr lang="en-US" sz="1000" dirty="0"/>
                    <a:t>M2 test-structure</a:t>
                  </a:r>
                </a:p>
              </p:txBody>
            </p:sp>
            <p:sp>
              <p:nvSpPr>
                <p:cNvPr id="20" name="TextBox 19"/>
                <p:cNvSpPr txBox="1"/>
                <p:nvPr/>
              </p:nvSpPr>
              <p:spPr>
                <a:xfrm>
                  <a:off x="9144000" y="4572000"/>
                  <a:ext cx="2362200" cy="413044"/>
                </a:xfrm>
                <a:prstGeom prst="rect">
                  <a:avLst/>
                </a:prstGeom>
                <a:noFill/>
              </p:spPr>
              <p:txBody>
                <a:bodyPr wrap="square" rtlCol="0">
                  <a:spAutoFit/>
                </a:bodyPr>
                <a:lstStyle/>
                <a:p>
                  <a:r>
                    <a:rPr lang="en-US" sz="1000" dirty="0"/>
                    <a:t>M1 test-structure                    </a:t>
                  </a:r>
                </a:p>
              </p:txBody>
            </p:sp>
          </p:grpSp>
          <p:sp>
            <p:nvSpPr>
              <p:cNvPr id="12" name="TextBox 11"/>
              <p:cNvSpPr txBox="1"/>
              <p:nvPr/>
            </p:nvSpPr>
            <p:spPr>
              <a:xfrm>
                <a:off x="9753600" y="5257801"/>
                <a:ext cx="1371600" cy="567936"/>
              </a:xfrm>
              <a:prstGeom prst="rect">
                <a:avLst/>
              </a:prstGeom>
              <a:noFill/>
            </p:spPr>
            <p:txBody>
              <a:bodyPr wrap="square" rtlCol="0">
                <a:spAutoFit/>
              </a:bodyPr>
              <a:lstStyle/>
              <a:p>
                <a:r>
                  <a:rPr lang="en-US" sz="800" dirty="0"/>
                  <a:t>Diffusion barriers</a:t>
                </a:r>
              </a:p>
            </p:txBody>
          </p:sp>
          <p:cxnSp>
            <p:nvCxnSpPr>
              <p:cNvPr id="13" name="Straight Arrow Connector 12"/>
              <p:cNvCxnSpPr>
                <a:stCxn id="12" idx="2"/>
              </p:cNvCxnSpPr>
              <p:nvPr/>
            </p:nvCxnSpPr>
            <p:spPr>
              <a:xfrm flipH="1" flipV="1">
                <a:off x="10134600" y="5714999"/>
                <a:ext cx="304801" cy="110737"/>
              </a:xfrm>
              <a:prstGeom prst="straightConnector1">
                <a:avLst/>
              </a:prstGeom>
              <a:noFill/>
              <a:ln w="9525" cap="flat" cmpd="sng" algn="ctr">
                <a:solidFill>
                  <a:schemeClr val="tx1"/>
                </a:solidFill>
                <a:prstDash val="solid"/>
                <a:tailEnd type="triangle"/>
              </a:ln>
              <a:effectLst/>
            </p:spPr>
          </p:cxnSp>
          <p:cxnSp>
            <p:nvCxnSpPr>
              <p:cNvPr id="14" name="Straight Arrow Connector 13"/>
              <p:cNvCxnSpPr/>
              <p:nvPr/>
            </p:nvCxnSpPr>
            <p:spPr>
              <a:xfrm>
                <a:off x="10515600" y="5534799"/>
                <a:ext cx="838200" cy="104001"/>
              </a:xfrm>
              <a:prstGeom prst="straightConnector1">
                <a:avLst/>
              </a:prstGeom>
              <a:noFill/>
              <a:ln w="9525" cap="flat" cmpd="sng" algn="ctr">
                <a:solidFill>
                  <a:schemeClr val="tx1"/>
                </a:solidFill>
                <a:prstDash val="solid"/>
                <a:tailEnd type="triangle"/>
              </a:ln>
              <a:effectLst/>
            </p:spPr>
          </p:cxnSp>
          <p:sp>
            <p:nvSpPr>
              <p:cNvPr id="15" name="TextBox 14"/>
              <p:cNvSpPr txBox="1"/>
              <p:nvPr/>
            </p:nvSpPr>
            <p:spPr>
              <a:xfrm>
                <a:off x="6553200" y="5714999"/>
                <a:ext cx="990600" cy="361415"/>
              </a:xfrm>
              <a:prstGeom prst="rect">
                <a:avLst/>
              </a:prstGeom>
              <a:noFill/>
            </p:spPr>
            <p:txBody>
              <a:bodyPr wrap="square" rtlCol="0">
                <a:spAutoFit/>
              </a:bodyPr>
              <a:lstStyle/>
              <a:p>
                <a:r>
                  <a:rPr lang="en-US" sz="800" dirty="0"/>
                  <a:t>Voids</a:t>
                </a:r>
              </a:p>
            </p:txBody>
          </p:sp>
          <p:cxnSp>
            <p:nvCxnSpPr>
              <p:cNvPr id="16" name="Straight Arrow Connector 15"/>
              <p:cNvCxnSpPr/>
              <p:nvPr/>
            </p:nvCxnSpPr>
            <p:spPr>
              <a:xfrm flipH="1" flipV="1">
                <a:off x="5768895" y="5257800"/>
                <a:ext cx="708105" cy="457200"/>
              </a:xfrm>
              <a:prstGeom prst="straightConnector1">
                <a:avLst/>
              </a:prstGeom>
              <a:noFill/>
              <a:ln w="9525" cap="flat" cmpd="sng" algn="ctr">
                <a:solidFill>
                  <a:schemeClr val="tx1"/>
                </a:solidFill>
                <a:prstDash val="solid"/>
                <a:tailEnd type="triangle"/>
              </a:ln>
              <a:effectLst/>
            </p:spPr>
          </p:cxnSp>
          <p:cxnSp>
            <p:nvCxnSpPr>
              <p:cNvPr id="17" name="Straight Arrow Connector 16"/>
              <p:cNvCxnSpPr/>
              <p:nvPr/>
            </p:nvCxnSpPr>
            <p:spPr>
              <a:xfrm flipV="1">
                <a:off x="7162800" y="5791200"/>
                <a:ext cx="1600200" cy="76200"/>
              </a:xfrm>
              <a:prstGeom prst="straightConnector1">
                <a:avLst/>
              </a:prstGeom>
              <a:noFill/>
              <a:ln w="9525" cap="flat" cmpd="sng" algn="ctr">
                <a:solidFill>
                  <a:schemeClr val="tx1"/>
                </a:solidFill>
                <a:prstDash val="solid"/>
                <a:tailEnd type="triangle"/>
              </a:ln>
              <a:effectLst/>
            </p:spPr>
          </p:cxnSp>
        </p:grpSp>
      </p:grpSp>
      <p:pic>
        <p:nvPicPr>
          <p:cNvPr id="26" name="Picture 5" descr="Sample6PM1_SEM"/>
          <p:cNvPicPr>
            <a:picLocks noChangeAspect="1" noChangeArrowheads="1"/>
          </p:cNvPicPr>
          <p:nvPr/>
        </p:nvPicPr>
        <p:blipFill>
          <a:blip r:embed="rId6" cstate="print"/>
          <a:srcRect t="13225"/>
          <a:stretch>
            <a:fillRect/>
          </a:stretch>
        </p:blipFill>
        <p:spPr bwMode="auto">
          <a:xfrm>
            <a:off x="7206764" y="3224214"/>
            <a:ext cx="4242289" cy="1159842"/>
          </a:xfrm>
          <a:prstGeom prst="rect">
            <a:avLst/>
          </a:prstGeom>
          <a:noFill/>
          <a:ln w="9525">
            <a:noFill/>
            <a:miter lim="800000"/>
            <a:headEnd/>
            <a:tailEnd/>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Electromigration-Induced Design Problem</a:t>
            </a:r>
          </a:p>
        </p:txBody>
      </p:sp>
      <p:sp>
        <p:nvSpPr>
          <p:cNvPr id="3" name="Footer Placeholder 2"/>
          <p:cNvSpPr>
            <a:spLocks noGrp="1"/>
          </p:cNvSpPr>
          <p:nvPr>
            <p:ph type="ftr" sz="quarter" idx="10"/>
          </p:nvPr>
        </p:nvSpPr>
        <p:spPr/>
        <p:txBody>
          <a:bodyPr/>
          <a:lstStyle/>
          <a:p>
            <a:pPr>
              <a:defRPr/>
            </a:pPr>
            <a:r>
              <a:rPr lang="en-US" smtClean="0"/>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2</a:t>
            </a:fld>
            <a:endParaRPr lang="en-US"/>
          </a:p>
        </p:txBody>
      </p:sp>
      <p:sp>
        <p:nvSpPr>
          <p:cNvPr id="5" name="Content Placeholder 4"/>
          <p:cNvSpPr>
            <a:spLocks noGrp="1"/>
          </p:cNvSpPr>
          <p:nvPr>
            <p:ph sz="half" idx="1"/>
          </p:nvPr>
        </p:nvSpPr>
        <p:spPr>
          <a:xfrm>
            <a:off x="0" y="914400"/>
            <a:ext cx="5994400" cy="5070475"/>
          </a:xfrm>
        </p:spPr>
        <p:txBody>
          <a:bodyPr/>
          <a:lstStyle/>
          <a:p>
            <a:pPr marL="0" indent="0">
              <a:buNone/>
            </a:pPr>
            <a:r>
              <a:rPr lang="en-US" sz="1200" b="1" dirty="0"/>
              <a:t>With technology scaling:</a:t>
            </a:r>
          </a:p>
          <a:p>
            <a:pPr>
              <a:buFont typeface="Arial" panose="020B0604020202020204" pitchFamily="34" charset="0"/>
              <a:buChar char="•"/>
            </a:pPr>
            <a:r>
              <a:rPr lang="en-US" sz="1200" dirty="0"/>
              <a:t>The current densities in metal lines have been increasing</a:t>
            </a:r>
          </a:p>
          <a:p>
            <a:pPr>
              <a:buFont typeface="Arial" panose="020B0604020202020204" pitchFamily="34" charset="0"/>
              <a:buChar char="•"/>
            </a:pPr>
            <a:r>
              <a:rPr lang="en-US" sz="1200" dirty="0"/>
              <a:t>The electromigration (EM) lifetimes of metal lines have been decreasing</a:t>
            </a:r>
          </a:p>
          <a:p>
            <a:pPr marL="0" indent="0">
              <a:buNone/>
            </a:pPr>
            <a:r>
              <a:rPr lang="en-US" sz="1200" b="1" dirty="0" smtClean="0"/>
              <a:t>With </a:t>
            </a:r>
            <a:r>
              <a:rPr lang="en-US" sz="1200" b="1" dirty="0"/>
              <a:t>Current Circuit-Level Reliability Assessment:</a:t>
            </a:r>
          </a:p>
          <a:p>
            <a:pPr>
              <a:buFont typeface="Arial" panose="020B0604020202020204" pitchFamily="34" charset="0"/>
              <a:buChar char="•"/>
            </a:pPr>
            <a:r>
              <a:rPr lang="en-US" sz="1200" dirty="0"/>
              <a:t>Expected development of current densities (</a:t>
            </a:r>
            <a:r>
              <a:rPr lang="en-US" sz="1200" i="1" dirty="0" err="1"/>
              <a:t>J</a:t>
            </a:r>
            <a:r>
              <a:rPr lang="en-US" sz="1200" baseline="-25000" dirty="0" err="1"/>
              <a:t>max</a:t>
            </a:r>
            <a:r>
              <a:rPr lang="en-US" sz="1200" dirty="0"/>
              <a:t>,) needed for                                                           driving four inverter gates, according to ITRS 2011. </a:t>
            </a:r>
            <a:endParaRPr lang="en-US" sz="1200" dirty="0" smtClean="0"/>
          </a:p>
          <a:p>
            <a:pPr>
              <a:buFont typeface="Arial" panose="020B0604020202020204" pitchFamily="34" charset="0"/>
              <a:buChar char="•"/>
            </a:pPr>
            <a:endParaRPr lang="en-US" sz="1200" b="1" dirty="0"/>
          </a:p>
          <a:p>
            <a:pPr>
              <a:buFont typeface="Arial" panose="020B0604020202020204" pitchFamily="34" charset="0"/>
              <a:buChar char="•"/>
            </a:pPr>
            <a:endParaRPr lang="en-US" sz="1200" b="1" dirty="0" smtClean="0"/>
          </a:p>
          <a:p>
            <a:pPr>
              <a:buFont typeface="Arial" panose="020B0604020202020204" pitchFamily="34" charset="0"/>
              <a:buChar char="•"/>
            </a:pPr>
            <a:endParaRPr lang="en-US" sz="1200" b="1" dirty="0"/>
          </a:p>
          <a:p>
            <a:pPr>
              <a:buFont typeface="Arial" panose="020B0604020202020204" pitchFamily="34" charset="0"/>
              <a:buChar char="•"/>
            </a:pPr>
            <a:endParaRPr lang="en-US" sz="1200" b="1" dirty="0" smtClean="0"/>
          </a:p>
          <a:p>
            <a:pPr>
              <a:buFont typeface="Arial" panose="020B0604020202020204" pitchFamily="34" charset="0"/>
              <a:buChar char="•"/>
            </a:pPr>
            <a:endParaRPr lang="en-US" sz="1200" b="1" dirty="0"/>
          </a:p>
          <a:p>
            <a:pPr>
              <a:buFont typeface="Arial" panose="020B0604020202020204" pitchFamily="34" charset="0"/>
              <a:buChar char="•"/>
            </a:pPr>
            <a:endParaRPr lang="en-US" sz="1200" b="1" dirty="0" smtClean="0"/>
          </a:p>
          <a:p>
            <a:pPr>
              <a:buFont typeface="Arial" panose="020B0604020202020204" pitchFamily="34" charset="0"/>
              <a:buChar char="•"/>
            </a:pPr>
            <a:endParaRPr lang="en-US" sz="1200" b="1" dirty="0"/>
          </a:p>
          <a:p>
            <a:pPr>
              <a:buFont typeface="Arial" panose="020B0604020202020204" pitchFamily="34" charset="0"/>
              <a:buChar char="•"/>
            </a:pPr>
            <a:endParaRPr lang="en-US" sz="1200" b="1" dirty="0" smtClean="0"/>
          </a:p>
          <a:p>
            <a:pPr>
              <a:buFont typeface="Arial" panose="020B0604020202020204" pitchFamily="34" charset="0"/>
              <a:buChar char="•"/>
            </a:pPr>
            <a:endParaRPr lang="en-US" sz="1200" b="1" dirty="0"/>
          </a:p>
          <a:p>
            <a:pPr marL="0" indent="0">
              <a:buNone/>
            </a:pPr>
            <a:r>
              <a:rPr lang="en-US" sz="900" b="1" dirty="0"/>
              <a:t>Current Circuit-Level Reliability Assessment:</a:t>
            </a:r>
          </a:p>
          <a:p>
            <a:pPr>
              <a:buFont typeface="Wingdings" panose="05000000000000000000" pitchFamily="2" charset="2"/>
              <a:buChar char="§"/>
            </a:pPr>
            <a:r>
              <a:rPr lang="en-US" sz="900" dirty="0" smtClean="0"/>
              <a:t>From </a:t>
            </a:r>
            <a:r>
              <a:rPr lang="en-US" sz="900" dirty="0"/>
              <a:t>measured </a:t>
            </a:r>
            <a:r>
              <a:rPr lang="en-US" sz="900" b="1" dirty="0"/>
              <a:t>TTF</a:t>
            </a:r>
            <a:r>
              <a:rPr lang="en-US" sz="900" dirty="0"/>
              <a:t>s two parameters of Black’s equation: </a:t>
            </a:r>
            <a:r>
              <a:rPr lang="en-US" sz="900" b="1" i="1" dirty="0"/>
              <a:t>n</a:t>
            </a:r>
            <a:r>
              <a:rPr lang="en-US" sz="900" dirty="0"/>
              <a:t> – a current density exponent, and </a:t>
            </a:r>
            <a:r>
              <a:rPr lang="en-US" sz="900" b="1" i="1" dirty="0" err="1"/>
              <a:t>E</a:t>
            </a:r>
            <a:r>
              <a:rPr lang="en-US" sz="900" b="1" i="1" baseline="-25000" dirty="0" err="1"/>
              <a:t>a</a:t>
            </a:r>
            <a:r>
              <a:rPr lang="en-US" sz="900" dirty="0"/>
              <a:t> – an activation energy are extracted</a:t>
            </a:r>
          </a:p>
          <a:p>
            <a:pPr>
              <a:buFont typeface="Wingdings" panose="05000000000000000000" pitchFamily="2" charset="2"/>
              <a:buChar char="§"/>
            </a:pPr>
            <a:r>
              <a:rPr lang="en-US" sz="900" dirty="0"/>
              <a:t>These parameters are used for calculating </a:t>
            </a:r>
            <a:r>
              <a:rPr lang="en-US" sz="900" b="1" dirty="0"/>
              <a:t>MTTF</a:t>
            </a:r>
            <a:r>
              <a:rPr lang="en-US" sz="900" dirty="0"/>
              <a:t> for other load conditions – </a:t>
            </a:r>
            <a:r>
              <a:rPr lang="en-US" sz="900" b="1" i="1" dirty="0"/>
              <a:t>j</a:t>
            </a:r>
            <a:r>
              <a:rPr lang="en-US" sz="900" dirty="0"/>
              <a:t> and </a:t>
            </a:r>
            <a:r>
              <a:rPr lang="en-US" sz="900" b="1" i="1" dirty="0"/>
              <a:t>T</a:t>
            </a:r>
          </a:p>
          <a:p>
            <a:pPr>
              <a:buFont typeface="Wingdings" panose="05000000000000000000" pitchFamily="2" charset="2"/>
              <a:buChar char="§"/>
            </a:pPr>
            <a:r>
              <a:rPr lang="en-US" sz="900" i="1" u="sng" dirty="0">
                <a:solidFill>
                  <a:srgbClr val="FF0000"/>
                </a:solidFill>
              </a:rPr>
              <a:t>Decompose an interconnect layout on individual segments</a:t>
            </a:r>
            <a:r>
              <a:rPr lang="en-US" sz="900" i="1" dirty="0">
                <a:solidFill>
                  <a:srgbClr val="FF0000"/>
                </a:solidFill>
              </a:rPr>
              <a:t>.</a:t>
            </a:r>
          </a:p>
          <a:p>
            <a:pPr>
              <a:buFont typeface="Wingdings" panose="05000000000000000000" pitchFamily="2" charset="2"/>
              <a:buChar char="§"/>
            </a:pPr>
            <a:r>
              <a:rPr lang="en-US" sz="900" dirty="0"/>
              <a:t>Remove all segments with </a:t>
            </a:r>
            <a:r>
              <a:rPr lang="en-US" sz="900" b="1" i="1" dirty="0"/>
              <a:t>(</a:t>
            </a:r>
            <a:r>
              <a:rPr lang="en-US" sz="900" b="1" i="1" dirty="0" err="1"/>
              <a:t>jL</a:t>
            </a:r>
            <a:r>
              <a:rPr lang="en-US" sz="900" b="1" i="1" dirty="0"/>
              <a:t>)&lt;(</a:t>
            </a:r>
            <a:r>
              <a:rPr lang="en-US" sz="900" b="1" i="1" dirty="0" err="1"/>
              <a:t>jL</a:t>
            </a:r>
            <a:r>
              <a:rPr lang="en-US" sz="900" b="1" i="1" dirty="0"/>
              <a:t>)</a:t>
            </a:r>
            <a:r>
              <a:rPr lang="en-US" sz="900" b="1" i="1" baseline="-25000" dirty="0" err="1"/>
              <a:t>crit</a:t>
            </a:r>
            <a:r>
              <a:rPr lang="en-US" sz="900" b="1" i="1" dirty="0"/>
              <a:t> </a:t>
            </a:r>
            <a:r>
              <a:rPr lang="en-US" sz="900" dirty="0"/>
              <a:t>from further consideration.</a:t>
            </a:r>
          </a:p>
          <a:p>
            <a:pPr>
              <a:buFont typeface="Wingdings" panose="05000000000000000000" pitchFamily="2" charset="2"/>
              <a:buChar char="§"/>
            </a:pPr>
            <a:r>
              <a:rPr lang="en-US" sz="900" dirty="0"/>
              <a:t>Calculate </a:t>
            </a:r>
            <a:r>
              <a:rPr lang="en-US" sz="900" b="1" dirty="0"/>
              <a:t>MTTF</a:t>
            </a:r>
            <a:r>
              <a:rPr lang="en-US" sz="900" dirty="0"/>
              <a:t> for all remaining segments.</a:t>
            </a:r>
          </a:p>
          <a:p>
            <a:pPr>
              <a:buFont typeface="Wingdings" panose="05000000000000000000" pitchFamily="2" charset="2"/>
              <a:buChar char="§"/>
            </a:pPr>
            <a:r>
              <a:rPr lang="en-US" sz="900" dirty="0"/>
              <a:t>Assume failure occurs when shortest </a:t>
            </a:r>
            <a:r>
              <a:rPr lang="en-US" sz="900" b="1" dirty="0"/>
              <a:t>MTTF</a:t>
            </a:r>
            <a:r>
              <a:rPr lang="en-US" sz="900" dirty="0"/>
              <a:t> is reached</a:t>
            </a:r>
            <a:r>
              <a:rPr lang="en-US" sz="900" dirty="0" smtClean="0"/>
              <a:t>.                               </a:t>
            </a:r>
            <a:endParaRPr lang="en-US" sz="900" dirty="0"/>
          </a:p>
          <a:p>
            <a:pPr marL="0" indent="0">
              <a:buNone/>
            </a:pPr>
            <a:r>
              <a:rPr lang="en-US" sz="900" b="1" dirty="0"/>
              <a:t>The expected lifetime of the overall system of interconnects is determined from the failure probability of the individual wire segments.</a:t>
            </a:r>
            <a:endParaRPr lang="en-US" sz="900" dirty="0"/>
          </a:p>
          <a:p>
            <a:pPr>
              <a:buFont typeface="Arial" panose="020B0604020202020204" pitchFamily="34" charset="0"/>
              <a:buChar char="•"/>
            </a:pPr>
            <a:endParaRPr lang="en-US" sz="1200" b="1" dirty="0"/>
          </a:p>
          <a:p>
            <a:pPr marL="0" indent="0">
              <a:buNone/>
            </a:pPr>
            <a:endParaRPr lang="en-US" sz="1200" dirty="0"/>
          </a:p>
        </p:txBody>
      </p:sp>
      <p:sp>
        <p:nvSpPr>
          <p:cNvPr id="6" name="Content Placeholder 5"/>
          <p:cNvSpPr>
            <a:spLocks noGrp="1"/>
          </p:cNvSpPr>
          <p:nvPr>
            <p:ph sz="half" idx="2"/>
          </p:nvPr>
        </p:nvSpPr>
        <p:spPr>
          <a:xfrm>
            <a:off x="6197600" y="914400"/>
            <a:ext cx="5994400" cy="5070475"/>
          </a:xfrm>
        </p:spPr>
        <p:txBody>
          <a:bodyPr/>
          <a:lstStyle/>
          <a:p>
            <a:pPr marL="0" indent="0">
              <a:buNone/>
            </a:pPr>
            <a:r>
              <a:rPr lang="en-US" sz="1200" b="1" u="sng" dirty="0"/>
              <a:t>Material Flow is </a:t>
            </a:r>
            <a:r>
              <a:rPr lang="en-US" sz="1200" b="1" u="sng" dirty="0" smtClean="0"/>
              <a:t>ignored</a:t>
            </a:r>
          </a:p>
          <a:p>
            <a:pPr marL="285750" indent="-285750">
              <a:buFont typeface="Arial" panose="020B0604020202020204" pitchFamily="34" charset="0"/>
              <a:buChar char="•"/>
            </a:pPr>
            <a:r>
              <a:rPr lang="en-US" sz="1200" dirty="0"/>
              <a:t>There are no diffusion barriers between segments of P/G, so atoms can freely flow from one segment to another.</a:t>
            </a:r>
          </a:p>
          <a:p>
            <a:pPr marL="285750" indent="-285750">
              <a:buFont typeface="Arial" panose="020B0604020202020204" pitchFamily="34" charset="0"/>
              <a:buChar char="•"/>
            </a:pPr>
            <a:r>
              <a:rPr lang="en-US" sz="1200" dirty="0"/>
              <a:t>Thus, there is no severe atom depletion and accumulation at each segment ends.</a:t>
            </a:r>
          </a:p>
          <a:p>
            <a:pPr marL="285750" indent="-285750">
              <a:buFont typeface="Arial" panose="020B0604020202020204" pitchFamily="34" charset="0"/>
              <a:buChar char="•"/>
            </a:pPr>
            <a:r>
              <a:rPr lang="en-US" sz="1200" dirty="0"/>
              <a:t>Voids are not expected to be formed at all segment cathode ends</a:t>
            </a:r>
            <a:r>
              <a:rPr lang="en-US" sz="1200" dirty="0" smtClean="0"/>
              <a:t>.</a:t>
            </a:r>
          </a:p>
          <a:p>
            <a:pPr marL="0" indent="0">
              <a:buNone/>
            </a:pPr>
            <a:r>
              <a:rPr lang="en-US" sz="1200" b="1" u="sng" dirty="0"/>
              <a:t>Redundancy is unaccounted </a:t>
            </a:r>
            <a:r>
              <a:rPr lang="en-US" sz="1200" b="1" u="sng" dirty="0" smtClean="0"/>
              <a:t>for</a:t>
            </a:r>
          </a:p>
          <a:p>
            <a:pPr marL="0" indent="0">
              <a:buNone/>
            </a:pPr>
            <a:r>
              <a:rPr lang="en-US" sz="1200" dirty="0"/>
              <a:t>The grid has redundancy and can </a:t>
            </a:r>
            <a:r>
              <a:rPr lang="en-US" sz="1200" dirty="0" smtClean="0"/>
              <a:t>                                                        survive </a:t>
            </a:r>
            <a:r>
              <a:rPr lang="en-US" sz="1200" dirty="0"/>
              <a:t>several line </a:t>
            </a:r>
            <a:r>
              <a:rPr lang="en-US" sz="1200" dirty="0" smtClean="0"/>
              <a:t>failures</a:t>
            </a:r>
          </a:p>
          <a:p>
            <a:pPr marL="0" indent="0">
              <a:buNone/>
            </a:pPr>
            <a:endParaRPr lang="en-US" sz="1200" dirty="0"/>
          </a:p>
          <a:p>
            <a:pPr marL="0" indent="0">
              <a:buNone/>
            </a:pPr>
            <a:endParaRPr lang="en-US" sz="1200" dirty="0" smtClean="0"/>
          </a:p>
          <a:p>
            <a:pPr marL="0" indent="0">
              <a:buNone/>
            </a:pPr>
            <a:endParaRPr lang="en-US" sz="1200" dirty="0"/>
          </a:p>
          <a:p>
            <a:pPr marL="0" indent="0">
              <a:buNone/>
            </a:pPr>
            <a:endParaRPr lang="en-US" sz="1200" dirty="0" smtClean="0"/>
          </a:p>
          <a:p>
            <a:pPr marL="0" indent="0">
              <a:buNone/>
            </a:pPr>
            <a:r>
              <a:rPr lang="en-US" sz="1200" b="1" u="sng" dirty="0" smtClean="0"/>
              <a:t>The </a:t>
            </a:r>
            <a:r>
              <a:rPr lang="en-US" sz="1200" b="1" u="sng" dirty="0"/>
              <a:t>series model assumption</a:t>
            </a:r>
          </a:p>
          <a:p>
            <a:pPr marL="0" indent="0">
              <a:buNone/>
            </a:pPr>
            <a:r>
              <a:rPr lang="en-US" sz="1200" dirty="0"/>
              <a:t>A series model is the case where a power grid is deemed to have failed as soon as the first of its branches has failed, typically due to an open circuit. However, modern power grids use a mesh structure. As such, there are many paths for the current to flow from the flip-chip bumps to the underlying logic, a characteristic we are referred to as a redundancy. As such, </a:t>
            </a:r>
            <a:r>
              <a:rPr lang="en-US" sz="1200" dirty="0">
                <a:solidFill>
                  <a:srgbClr val="FF0000"/>
                </a:solidFill>
              </a:rPr>
              <a:t>it is highly pessimistic to assume that a single branch failure will always cause the whole grid to fail</a:t>
            </a:r>
            <a:r>
              <a:rPr lang="en-US" sz="1200" dirty="0"/>
              <a:t>. </a:t>
            </a:r>
          </a:p>
          <a:p>
            <a:pPr marL="0" indent="0">
              <a:buNone/>
            </a:pPr>
            <a:endParaRPr lang="en-US" sz="1200" b="1" u="sng" dirty="0"/>
          </a:p>
          <a:p>
            <a:pPr marL="0" indent="0">
              <a:buNone/>
            </a:pPr>
            <a:endParaRPr lang="en-US" sz="1200" dirty="0"/>
          </a:p>
        </p:txBody>
      </p:sp>
      <p:grpSp>
        <p:nvGrpSpPr>
          <p:cNvPr id="7" name="Group 6"/>
          <p:cNvGrpSpPr/>
          <p:nvPr/>
        </p:nvGrpSpPr>
        <p:grpSpPr>
          <a:xfrm>
            <a:off x="76200" y="2492705"/>
            <a:ext cx="3733800" cy="2071640"/>
            <a:chOff x="2895600" y="2528495"/>
            <a:chExt cx="4362061" cy="2724192"/>
          </a:xfrm>
        </p:grpSpPr>
        <p:sp>
          <p:nvSpPr>
            <p:cNvPr id="8" name="TextBox 7"/>
            <p:cNvSpPr txBox="1"/>
            <p:nvPr/>
          </p:nvSpPr>
          <p:spPr>
            <a:xfrm>
              <a:off x="3048000" y="2743200"/>
              <a:ext cx="323608" cy="1295400"/>
            </a:xfrm>
            <a:prstGeom prst="rect">
              <a:avLst/>
            </a:prstGeom>
            <a:noFill/>
          </p:spPr>
          <p:txBody>
            <a:bodyPr vert="vert270" wrap="square" rtlCol="0">
              <a:spAutoFit/>
            </a:bodyPr>
            <a:lstStyle/>
            <a:p>
              <a:r>
                <a:rPr lang="en-US" sz="600" dirty="0" smtClean="0"/>
                <a:t>1    2     3     4     </a:t>
              </a:r>
              <a:r>
                <a:rPr lang="en-US" sz="600" dirty="0"/>
                <a:t>5    6</a:t>
              </a:r>
            </a:p>
          </p:txBody>
        </p:sp>
        <p:grpSp>
          <p:nvGrpSpPr>
            <p:cNvPr id="9" name="Group 8"/>
            <p:cNvGrpSpPr/>
            <p:nvPr/>
          </p:nvGrpSpPr>
          <p:grpSpPr>
            <a:xfrm>
              <a:off x="2895600" y="2528495"/>
              <a:ext cx="4362061" cy="2724192"/>
              <a:chOff x="2895600" y="2551615"/>
              <a:chExt cx="4191000" cy="2596495"/>
            </a:xfrm>
          </p:grpSpPr>
          <p:grpSp>
            <p:nvGrpSpPr>
              <p:cNvPr id="10" name="Group 9"/>
              <p:cNvGrpSpPr>
                <a:grpSpLocks/>
              </p:cNvGrpSpPr>
              <p:nvPr/>
            </p:nvGrpSpPr>
            <p:grpSpPr bwMode="auto">
              <a:xfrm>
                <a:off x="3289300" y="2915603"/>
                <a:ext cx="2564765" cy="1026795"/>
                <a:chOff x="6971" y="59"/>
                <a:chExt cx="4039" cy="1617"/>
              </a:xfrm>
            </p:grpSpPr>
            <p:sp>
              <p:nvSpPr>
                <p:cNvPr id="27" name="AutoShape 551"/>
                <p:cNvSpPr>
                  <a:spLocks/>
                </p:cNvSpPr>
                <p:nvPr/>
              </p:nvSpPr>
              <p:spPr bwMode="auto">
                <a:xfrm>
                  <a:off x="7004" y="1671"/>
                  <a:ext cx="3971" cy="2"/>
                </a:xfrm>
                <a:custGeom>
                  <a:avLst/>
                  <a:gdLst>
                    <a:gd name="T0" fmla="+- 0 7004 7004"/>
                    <a:gd name="T1" fmla="*/ T0 w 3971"/>
                    <a:gd name="T2" fmla="+- 0 7036 7004"/>
                    <a:gd name="T3" fmla="*/ T2 w 3971"/>
                    <a:gd name="T4" fmla="+- 0 10945 7004"/>
                    <a:gd name="T5" fmla="*/ T4 w 3971"/>
                    <a:gd name="T6" fmla="+- 0 10975 7004"/>
                    <a:gd name="T7" fmla="*/ T6 w 3971"/>
                  </a:gdLst>
                  <a:ahLst/>
                  <a:cxnLst>
                    <a:cxn ang="0">
                      <a:pos x="T1" y="0"/>
                    </a:cxn>
                    <a:cxn ang="0">
                      <a:pos x="T3" y="0"/>
                    </a:cxn>
                    <a:cxn ang="0">
                      <a:pos x="T5" y="0"/>
                    </a:cxn>
                    <a:cxn ang="0">
                      <a:pos x="T7" y="0"/>
                    </a:cxn>
                  </a:cxnLst>
                  <a:rect l="0" t="0" r="r" b="b"/>
                  <a:pathLst>
                    <a:path w="3971">
                      <a:moveTo>
                        <a:pt x="0" y="0"/>
                      </a:moveTo>
                      <a:lnTo>
                        <a:pt x="32" y="0"/>
                      </a:lnTo>
                      <a:moveTo>
                        <a:pt x="3941" y="0"/>
                      </a:moveTo>
                      <a:lnTo>
                        <a:pt x="3971" y="0"/>
                      </a:lnTo>
                    </a:path>
                  </a:pathLst>
                </a:custGeom>
                <a:noFill/>
                <a:ln w="152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8" name="AutoShape 550"/>
                <p:cNvSpPr>
                  <a:spLocks/>
                </p:cNvSpPr>
                <p:nvPr/>
              </p:nvSpPr>
              <p:spPr bwMode="auto">
                <a:xfrm>
                  <a:off x="7798" y="1658"/>
                  <a:ext cx="2386" cy="2"/>
                </a:xfrm>
                <a:custGeom>
                  <a:avLst/>
                  <a:gdLst>
                    <a:gd name="T0" fmla="+- 0 7798 7798"/>
                    <a:gd name="T1" fmla="*/ T0 w 2386"/>
                    <a:gd name="T2" fmla="+- 0 7800 7798"/>
                    <a:gd name="T3" fmla="*/ T2 w 2386"/>
                    <a:gd name="T4" fmla="+- 0 8590 7798"/>
                    <a:gd name="T5" fmla="*/ T4 w 2386"/>
                    <a:gd name="T6" fmla="+- 0 8592 7798"/>
                    <a:gd name="T7" fmla="*/ T6 w 2386"/>
                    <a:gd name="T8" fmla="+- 0 9383 7798"/>
                    <a:gd name="T9" fmla="*/ T8 w 2386"/>
                    <a:gd name="T10" fmla="+- 0 9386 7798"/>
                    <a:gd name="T11" fmla="*/ T10 w 2386"/>
                    <a:gd name="T12" fmla="+- 0 10181 7798"/>
                    <a:gd name="T13" fmla="*/ T12 w 2386"/>
                    <a:gd name="T14" fmla="+- 0 10183 7798"/>
                    <a:gd name="T15" fmla="*/ T14 w 2386"/>
                  </a:gdLst>
                  <a:ahLst/>
                  <a:cxnLst>
                    <a:cxn ang="0">
                      <a:pos x="T1" y="0"/>
                    </a:cxn>
                    <a:cxn ang="0">
                      <a:pos x="T3" y="0"/>
                    </a:cxn>
                    <a:cxn ang="0">
                      <a:pos x="T5" y="0"/>
                    </a:cxn>
                    <a:cxn ang="0">
                      <a:pos x="T7" y="0"/>
                    </a:cxn>
                    <a:cxn ang="0">
                      <a:pos x="T9" y="0"/>
                    </a:cxn>
                    <a:cxn ang="0">
                      <a:pos x="T11" y="0"/>
                    </a:cxn>
                    <a:cxn ang="0">
                      <a:pos x="T13" y="0"/>
                    </a:cxn>
                    <a:cxn ang="0">
                      <a:pos x="T15" y="0"/>
                    </a:cxn>
                  </a:cxnLst>
                  <a:rect l="0" t="0" r="r" b="b"/>
                  <a:pathLst>
                    <a:path w="2386">
                      <a:moveTo>
                        <a:pt x="0" y="0"/>
                      </a:moveTo>
                      <a:lnTo>
                        <a:pt x="2" y="0"/>
                      </a:lnTo>
                      <a:moveTo>
                        <a:pt x="792" y="0"/>
                      </a:moveTo>
                      <a:lnTo>
                        <a:pt x="794" y="0"/>
                      </a:lnTo>
                      <a:moveTo>
                        <a:pt x="1585" y="0"/>
                      </a:moveTo>
                      <a:lnTo>
                        <a:pt x="1588" y="0"/>
                      </a:lnTo>
                      <a:moveTo>
                        <a:pt x="2383" y="0"/>
                      </a:moveTo>
                      <a:lnTo>
                        <a:pt x="2385" y="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cxnSp>
              <p:nvCxnSpPr>
                <p:cNvPr id="29" name="Line 549"/>
                <p:cNvCxnSpPr>
                  <a:cxnSpLocks noChangeShapeType="1"/>
                </p:cNvCxnSpPr>
                <p:nvPr/>
              </p:nvCxnSpPr>
              <p:spPr bwMode="auto">
                <a:xfrm>
                  <a:off x="7004" y="1672"/>
                  <a:ext cx="3971" cy="0"/>
                </a:xfrm>
                <a:prstGeom prst="line">
                  <a:avLst/>
                </a:prstGeom>
                <a:noFill/>
                <a:ln w="1270">
                  <a:solidFill>
                    <a:srgbClr val="000000"/>
                  </a:solidFill>
                  <a:round/>
                  <a:headEnd/>
                  <a:tailEnd/>
                </a:ln>
                <a:extLst>
                  <a:ext uri="{909E8E84-426E-40DD-AFC4-6F175D3DCCD1}">
                    <a14:hiddenFill xmlns:a14="http://schemas.microsoft.com/office/drawing/2010/main">
                      <a:noFill/>
                    </a14:hiddenFill>
                  </a:ext>
                </a:extLst>
              </p:spPr>
            </p:cxnSp>
            <p:cxnSp>
              <p:nvCxnSpPr>
                <p:cNvPr id="30" name="Line 548"/>
                <p:cNvCxnSpPr>
                  <a:cxnSpLocks noChangeShapeType="1"/>
                </p:cNvCxnSpPr>
                <p:nvPr/>
              </p:nvCxnSpPr>
              <p:spPr bwMode="auto">
                <a:xfrm>
                  <a:off x="7004" y="1351"/>
                  <a:ext cx="32" cy="0"/>
                </a:xfrm>
                <a:prstGeom prst="line">
                  <a:avLst/>
                </a:prstGeom>
                <a:noFill/>
                <a:ln w="1524">
                  <a:solidFill>
                    <a:srgbClr val="000000"/>
                  </a:solidFill>
                  <a:round/>
                  <a:headEnd/>
                  <a:tailEnd/>
                </a:ln>
                <a:extLst>
                  <a:ext uri="{909E8E84-426E-40DD-AFC4-6F175D3DCCD1}">
                    <a14:hiddenFill xmlns:a14="http://schemas.microsoft.com/office/drawing/2010/main">
                      <a:noFill/>
                    </a14:hiddenFill>
                  </a:ext>
                </a:extLst>
              </p:spPr>
            </p:cxnSp>
            <p:cxnSp>
              <p:nvCxnSpPr>
                <p:cNvPr id="31" name="Line 547"/>
                <p:cNvCxnSpPr>
                  <a:cxnSpLocks noChangeShapeType="1"/>
                </p:cNvCxnSpPr>
                <p:nvPr/>
              </p:nvCxnSpPr>
              <p:spPr bwMode="auto">
                <a:xfrm>
                  <a:off x="7004" y="1025"/>
                  <a:ext cx="32" cy="0"/>
                </a:xfrm>
                <a:prstGeom prst="line">
                  <a:avLst/>
                </a:prstGeom>
                <a:noFill/>
                <a:ln w="2286">
                  <a:solidFill>
                    <a:srgbClr val="000000"/>
                  </a:solidFill>
                  <a:round/>
                  <a:headEnd/>
                  <a:tailEnd/>
                </a:ln>
                <a:extLst>
                  <a:ext uri="{909E8E84-426E-40DD-AFC4-6F175D3DCCD1}">
                    <a14:hiddenFill xmlns:a14="http://schemas.microsoft.com/office/drawing/2010/main">
                      <a:noFill/>
                    </a14:hiddenFill>
                  </a:ext>
                </a:extLst>
              </p:spPr>
            </p:cxnSp>
            <p:cxnSp>
              <p:nvCxnSpPr>
                <p:cNvPr id="32" name="Line 546"/>
                <p:cNvCxnSpPr>
                  <a:cxnSpLocks noChangeShapeType="1"/>
                </p:cNvCxnSpPr>
                <p:nvPr/>
              </p:nvCxnSpPr>
              <p:spPr bwMode="auto">
                <a:xfrm>
                  <a:off x="7004" y="704"/>
                  <a:ext cx="32" cy="0"/>
                </a:xfrm>
                <a:prstGeom prst="line">
                  <a:avLst/>
                </a:prstGeom>
                <a:noFill/>
                <a:ln w="1524">
                  <a:solidFill>
                    <a:srgbClr val="000000"/>
                  </a:solidFill>
                  <a:round/>
                  <a:headEnd/>
                  <a:tailEnd/>
                </a:ln>
                <a:extLst>
                  <a:ext uri="{909E8E84-426E-40DD-AFC4-6F175D3DCCD1}">
                    <a14:hiddenFill xmlns:a14="http://schemas.microsoft.com/office/drawing/2010/main">
                      <a:noFill/>
                    </a14:hiddenFill>
                  </a:ext>
                </a:extLst>
              </p:spPr>
            </p:cxnSp>
            <p:cxnSp>
              <p:nvCxnSpPr>
                <p:cNvPr id="33" name="Line 545"/>
                <p:cNvCxnSpPr>
                  <a:cxnSpLocks noChangeShapeType="1"/>
                </p:cNvCxnSpPr>
                <p:nvPr/>
              </p:nvCxnSpPr>
              <p:spPr bwMode="auto">
                <a:xfrm>
                  <a:off x="7004" y="383"/>
                  <a:ext cx="32" cy="0"/>
                </a:xfrm>
                <a:prstGeom prst="line">
                  <a:avLst/>
                </a:prstGeom>
                <a:noFill/>
                <a:ln w="2286">
                  <a:solidFill>
                    <a:srgbClr val="000000"/>
                  </a:solidFill>
                  <a:round/>
                  <a:headEnd/>
                  <a:tailEnd/>
                </a:ln>
                <a:extLst>
                  <a:ext uri="{909E8E84-426E-40DD-AFC4-6F175D3DCCD1}">
                    <a14:hiddenFill xmlns:a14="http://schemas.microsoft.com/office/drawing/2010/main">
                      <a:noFill/>
                    </a14:hiddenFill>
                  </a:ext>
                </a:extLst>
              </p:spPr>
            </p:cxnSp>
            <p:sp>
              <p:nvSpPr>
                <p:cNvPr id="34" name="AutoShape 544"/>
                <p:cNvSpPr>
                  <a:spLocks/>
                </p:cNvSpPr>
                <p:nvPr/>
              </p:nvSpPr>
              <p:spPr bwMode="auto">
                <a:xfrm>
                  <a:off x="7004" y="61"/>
                  <a:ext cx="32" cy="1612"/>
                </a:xfrm>
                <a:custGeom>
                  <a:avLst/>
                  <a:gdLst>
                    <a:gd name="T0" fmla="+- 0 7004 7004"/>
                    <a:gd name="T1" fmla="*/ T0 w 32"/>
                    <a:gd name="T2" fmla="+- 0 62 61"/>
                    <a:gd name="T3" fmla="*/ 62 h 1612"/>
                    <a:gd name="T4" fmla="+- 0 7036 7004"/>
                    <a:gd name="T5" fmla="*/ T4 w 32"/>
                    <a:gd name="T6" fmla="+- 0 62 61"/>
                    <a:gd name="T7" fmla="*/ 62 h 1612"/>
                    <a:gd name="T8" fmla="+- 0 7006 7004"/>
                    <a:gd name="T9" fmla="*/ T8 w 32"/>
                    <a:gd name="T10" fmla="+- 0 61 61"/>
                    <a:gd name="T11" fmla="*/ 61 h 1612"/>
                    <a:gd name="T12" fmla="+- 0 7006 7004"/>
                    <a:gd name="T13" fmla="*/ T12 w 32"/>
                    <a:gd name="T14" fmla="+- 0 1673 61"/>
                    <a:gd name="T15" fmla="*/ 1673 h 1612"/>
                  </a:gdLst>
                  <a:ahLst/>
                  <a:cxnLst>
                    <a:cxn ang="0">
                      <a:pos x="T1" y="T3"/>
                    </a:cxn>
                    <a:cxn ang="0">
                      <a:pos x="T5" y="T7"/>
                    </a:cxn>
                    <a:cxn ang="0">
                      <a:pos x="T9" y="T11"/>
                    </a:cxn>
                    <a:cxn ang="0">
                      <a:pos x="T13" y="T15"/>
                    </a:cxn>
                  </a:cxnLst>
                  <a:rect l="0" t="0" r="r" b="b"/>
                  <a:pathLst>
                    <a:path w="32" h="1612">
                      <a:moveTo>
                        <a:pt x="0" y="1"/>
                      </a:moveTo>
                      <a:lnTo>
                        <a:pt x="32" y="1"/>
                      </a:lnTo>
                      <a:moveTo>
                        <a:pt x="2" y="0"/>
                      </a:moveTo>
                      <a:lnTo>
                        <a:pt x="2" y="1612"/>
                      </a:lnTo>
                    </a:path>
                  </a:pathLst>
                </a:custGeom>
                <a:noFill/>
                <a:ln w="152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5" name="Freeform 34"/>
                <p:cNvSpPr>
                  <a:spLocks/>
                </p:cNvSpPr>
                <p:nvPr/>
              </p:nvSpPr>
              <p:spPr bwMode="auto">
                <a:xfrm>
                  <a:off x="7006" y="1670"/>
                  <a:ext cx="2" cy="2"/>
                </a:xfrm>
                <a:custGeom>
                  <a:avLst/>
                  <a:gdLst>
                    <a:gd name="T0" fmla="+- 0 7007 7006"/>
                    <a:gd name="T1" fmla="*/ T0 w 2"/>
                    <a:gd name="T2" fmla="+- 0 1670 1670"/>
                    <a:gd name="T3" fmla="*/ 1670 h 2"/>
                    <a:gd name="T4" fmla="+- 0 7006 7006"/>
                    <a:gd name="T5" fmla="*/ T4 w 2"/>
                    <a:gd name="T6" fmla="+- 0 1670 1670"/>
                    <a:gd name="T7" fmla="*/ 1670 h 2"/>
                    <a:gd name="T8" fmla="+- 0 7007 7006"/>
                    <a:gd name="T9" fmla="*/ T8 w 2"/>
                    <a:gd name="T10" fmla="+- 0 1671 1670"/>
                    <a:gd name="T11" fmla="*/ 1671 h 2"/>
                    <a:gd name="T12" fmla="+- 0 7007 7006"/>
                    <a:gd name="T13" fmla="*/ T12 w 2"/>
                    <a:gd name="T14" fmla="+- 0 1670 1670"/>
                    <a:gd name="T15" fmla="*/ 1670 h 2"/>
                  </a:gdLst>
                  <a:ahLst/>
                  <a:cxnLst>
                    <a:cxn ang="0">
                      <a:pos x="T1" y="T3"/>
                    </a:cxn>
                    <a:cxn ang="0">
                      <a:pos x="T5" y="T7"/>
                    </a:cxn>
                    <a:cxn ang="0">
                      <a:pos x="T9" y="T11"/>
                    </a:cxn>
                    <a:cxn ang="0">
                      <a:pos x="T13" y="T15"/>
                    </a:cxn>
                  </a:cxnLst>
                  <a:rect l="0" t="0" r="r" b="b"/>
                  <a:pathLst>
                    <a:path w="2" h="2">
                      <a:moveTo>
                        <a:pt x="1" y="0"/>
                      </a:moveTo>
                      <a:lnTo>
                        <a:pt x="0" y="0"/>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cxnSp>
              <p:nvCxnSpPr>
                <p:cNvPr id="36" name="Line 542"/>
                <p:cNvCxnSpPr>
                  <a:cxnSpLocks noChangeShapeType="1"/>
                </p:cNvCxnSpPr>
                <p:nvPr/>
              </p:nvCxnSpPr>
              <p:spPr bwMode="auto">
                <a:xfrm>
                  <a:off x="7007" y="1671"/>
                  <a:ext cx="3966" cy="0"/>
                </a:xfrm>
                <a:prstGeom prst="line">
                  <a:avLst/>
                </a:prstGeom>
                <a:noFill/>
                <a:ln w="762">
                  <a:solidFill>
                    <a:srgbClr val="000000"/>
                  </a:solidFill>
                  <a:round/>
                  <a:headEnd/>
                  <a:tailEnd/>
                </a:ln>
                <a:extLst>
                  <a:ext uri="{909E8E84-426E-40DD-AFC4-6F175D3DCCD1}">
                    <a14:hiddenFill xmlns:a14="http://schemas.microsoft.com/office/drawing/2010/main">
                      <a:noFill/>
                    </a14:hiddenFill>
                  </a:ext>
                </a:extLst>
              </p:spPr>
            </p:cxnSp>
            <p:cxnSp>
              <p:nvCxnSpPr>
                <p:cNvPr id="37" name="Line 541"/>
                <p:cNvCxnSpPr>
                  <a:cxnSpLocks noChangeShapeType="1"/>
                </p:cNvCxnSpPr>
                <p:nvPr/>
              </p:nvCxnSpPr>
              <p:spPr bwMode="auto">
                <a:xfrm>
                  <a:off x="10945" y="1351"/>
                  <a:ext cx="30" cy="0"/>
                </a:xfrm>
                <a:prstGeom prst="line">
                  <a:avLst/>
                </a:prstGeom>
                <a:noFill/>
                <a:ln w="1524">
                  <a:solidFill>
                    <a:srgbClr val="000000"/>
                  </a:solidFill>
                  <a:round/>
                  <a:headEnd/>
                  <a:tailEnd/>
                </a:ln>
                <a:extLst>
                  <a:ext uri="{909E8E84-426E-40DD-AFC4-6F175D3DCCD1}">
                    <a14:hiddenFill xmlns:a14="http://schemas.microsoft.com/office/drawing/2010/main">
                      <a:noFill/>
                    </a14:hiddenFill>
                  </a:ext>
                </a:extLst>
              </p:spPr>
            </p:cxnSp>
            <p:cxnSp>
              <p:nvCxnSpPr>
                <p:cNvPr id="38" name="Line 540"/>
                <p:cNvCxnSpPr>
                  <a:cxnSpLocks noChangeShapeType="1"/>
                </p:cNvCxnSpPr>
                <p:nvPr/>
              </p:nvCxnSpPr>
              <p:spPr bwMode="auto">
                <a:xfrm>
                  <a:off x="10945" y="1025"/>
                  <a:ext cx="30" cy="0"/>
                </a:xfrm>
                <a:prstGeom prst="line">
                  <a:avLst/>
                </a:prstGeom>
                <a:noFill/>
                <a:ln w="2286">
                  <a:solidFill>
                    <a:srgbClr val="000000"/>
                  </a:solidFill>
                  <a:round/>
                  <a:headEnd/>
                  <a:tailEnd/>
                </a:ln>
                <a:extLst>
                  <a:ext uri="{909E8E84-426E-40DD-AFC4-6F175D3DCCD1}">
                    <a14:hiddenFill xmlns:a14="http://schemas.microsoft.com/office/drawing/2010/main">
                      <a:noFill/>
                    </a14:hiddenFill>
                  </a:ext>
                </a:extLst>
              </p:spPr>
            </p:cxnSp>
            <p:cxnSp>
              <p:nvCxnSpPr>
                <p:cNvPr id="39" name="Line 539"/>
                <p:cNvCxnSpPr>
                  <a:cxnSpLocks noChangeShapeType="1"/>
                </p:cNvCxnSpPr>
                <p:nvPr/>
              </p:nvCxnSpPr>
              <p:spPr bwMode="auto">
                <a:xfrm>
                  <a:off x="10945" y="704"/>
                  <a:ext cx="30" cy="0"/>
                </a:xfrm>
                <a:prstGeom prst="line">
                  <a:avLst/>
                </a:prstGeom>
                <a:noFill/>
                <a:ln w="1524">
                  <a:solidFill>
                    <a:srgbClr val="000000"/>
                  </a:solidFill>
                  <a:round/>
                  <a:headEnd/>
                  <a:tailEnd/>
                </a:ln>
                <a:extLst>
                  <a:ext uri="{909E8E84-426E-40DD-AFC4-6F175D3DCCD1}">
                    <a14:hiddenFill xmlns:a14="http://schemas.microsoft.com/office/drawing/2010/main">
                      <a:noFill/>
                    </a14:hiddenFill>
                  </a:ext>
                </a:extLst>
              </p:spPr>
            </p:cxnSp>
            <p:cxnSp>
              <p:nvCxnSpPr>
                <p:cNvPr id="40" name="Line 538"/>
                <p:cNvCxnSpPr>
                  <a:cxnSpLocks noChangeShapeType="1"/>
                </p:cNvCxnSpPr>
                <p:nvPr/>
              </p:nvCxnSpPr>
              <p:spPr bwMode="auto">
                <a:xfrm>
                  <a:off x="10945" y="383"/>
                  <a:ext cx="30" cy="0"/>
                </a:xfrm>
                <a:prstGeom prst="line">
                  <a:avLst/>
                </a:prstGeom>
                <a:noFill/>
                <a:ln w="2286">
                  <a:solidFill>
                    <a:srgbClr val="000000"/>
                  </a:solidFill>
                  <a:round/>
                  <a:headEnd/>
                  <a:tailEnd/>
                </a:ln>
                <a:extLst>
                  <a:ext uri="{909E8E84-426E-40DD-AFC4-6F175D3DCCD1}">
                    <a14:hiddenFill xmlns:a14="http://schemas.microsoft.com/office/drawing/2010/main">
                      <a:noFill/>
                    </a14:hiddenFill>
                  </a:ext>
                </a:extLst>
              </p:spPr>
            </p:cxnSp>
            <p:cxnSp>
              <p:nvCxnSpPr>
                <p:cNvPr id="41" name="Line 537"/>
                <p:cNvCxnSpPr>
                  <a:cxnSpLocks noChangeShapeType="1"/>
                </p:cNvCxnSpPr>
                <p:nvPr/>
              </p:nvCxnSpPr>
              <p:spPr bwMode="auto">
                <a:xfrm>
                  <a:off x="10945" y="62"/>
                  <a:ext cx="30" cy="0"/>
                </a:xfrm>
                <a:prstGeom prst="line">
                  <a:avLst/>
                </a:prstGeom>
                <a:noFill/>
                <a:ln w="1524">
                  <a:solidFill>
                    <a:srgbClr val="000000"/>
                  </a:solidFill>
                  <a:round/>
                  <a:headEnd/>
                  <a:tailEnd/>
                </a:ln>
                <a:extLst>
                  <a:ext uri="{909E8E84-426E-40DD-AFC4-6F175D3DCCD1}">
                    <a14:hiddenFill xmlns:a14="http://schemas.microsoft.com/office/drawing/2010/main">
                      <a:noFill/>
                    </a14:hiddenFill>
                  </a:ext>
                </a:extLst>
              </p:spPr>
            </p:cxnSp>
            <p:cxnSp>
              <p:nvCxnSpPr>
                <p:cNvPr id="42" name="Line 536"/>
                <p:cNvCxnSpPr>
                  <a:cxnSpLocks noChangeShapeType="1"/>
                </p:cNvCxnSpPr>
                <p:nvPr/>
              </p:nvCxnSpPr>
              <p:spPr bwMode="auto">
                <a:xfrm>
                  <a:off x="10974" y="61"/>
                  <a:ext cx="0" cy="1612"/>
                </a:xfrm>
                <a:prstGeom prst="line">
                  <a:avLst/>
                </a:prstGeom>
                <a:noFill/>
                <a:ln w="1524">
                  <a:solidFill>
                    <a:srgbClr val="000000"/>
                  </a:solidFill>
                  <a:round/>
                  <a:headEnd/>
                  <a:tailEnd/>
                </a:ln>
                <a:extLst>
                  <a:ext uri="{909E8E84-426E-40DD-AFC4-6F175D3DCCD1}">
                    <a14:hiddenFill xmlns:a14="http://schemas.microsoft.com/office/drawing/2010/main">
                      <a:noFill/>
                    </a14:hiddenFill>
                  </a:ext>
                </a:extLst>
              </p:spPr>
            </p:cxnSp>
            <p:sp>
              <p:nvSpPr>
                <p:cNvPr id="43" name="Freeform 42"/>
                <p:cNvSpPr>
                  <a:spLocks/>
                </p:cNvSpPr>
                <p:nvPr/>
              </p:nvSpPr>
              <p:spPr bwMode="auto">
                <a:xfrm>
                  <a:off x="7006" y="62"/>
                  <a:ext cx="2" cy="2"/>
                </a:xfrm>
                <a:custGeom>
                  <a:avLst/>
                  <a:gdLst>
                    <a:gd name="T0" fmla="+- 0 7007 7006"/>
                    <a:gd name="T1" fmla="*/ T0 w 2"/>
                    <a:gd name="T2" fmla="+- 0 62 62"/>
                    <a:gd name="T3" fmla="*/ 62 h 2"/>
                    <a:gd name="T4" fmla="+- 0 7006 7006"/>
                    <a:gd name="T5" fmla="*/ T4 w 2"/>
                    <a:gd name="T6" fmla="+- 0 63 62"/>
                    <a:gd name="T7" fmla="*/ 63 h 2"/>
                    <a:gd name="T8" fmla="+- 0 7007 7006"/>
                    <a:gd name="T9" fmla="*/ T8 w 2"/>
                    <a:gd name="T10" fmla="+- 0 63 62"/>
                    <a:gd name="T11" fmla="*/ 63 h 2"/>
                    <a:gd name="T12" fmla="+- 0 7007 7006"/>
                    <a:gd name="T13" fmla="*/ T12 w 2"/>
                    <a:gd name="T14" fmla="+- 0 62 62"/>
                    <a:gd name="T15" fmla="*/ 62 h 2"/>
                  </a:gdLst>
                  <a:ahLst/>
                  <a:cxnLst>
                    <a:cxn ang="0">
                      <a:pos x="T1" y="T3"/>
                    </a:cxn>
                    <a:cxn ang="0">
                      <a:pos x="T5" y="T7"/>
                    </a:cxn>
                    <a:cxn ang="0">
                      <a:pos x="T9" y="T11"/>
                    </a:cxn>
                    <a:cxn ang="0">
                      <a:pos x="T13" y="T15"/>
                    </a:cxn>
                  </a:cxnLst>
                  <a:rect l="0" t="0" r="r" b="b"/>
                  <a:pathLst>
                    <a:path w="2" h="2">
                      <a:moveTo>
                        <a:pt x="1" y="0"/>
                      </a:moveTo>
                      <a:lnTo>
                        <a:pt x="0" y="1"/>
                      </a:lnTo>
                      <a:lnTo>
                        <a:pt x="1" y="1"/>
                      </a:ln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sp>
              <p:nvSpPr>
                <p:cNvPr id="44" name="AutoShape 534"/>
                <p:cNvSpPr>
                  <a:spLocks/>
                </p:cNvSpPr>
                <p:nvPr/>
              </p:nvSpPr>
              <p:spPr bwMode="auto">
                <a:xfrm>
                  <a:off x="7798" y="61"/>
                  <a:ext cx="2386" cy="32"/>
                </a:xfrm>
                <a:custGeom>
                  <a:avLst/>
                  <a:gdLst>
                    <a:gd name="T0" fmla="+- 0 7800 7798"/>
                    <a:gd name="T1" fmla="*/ T0 w 2386"/>
                    <a:gd name="T2" fmla="+- 0 61 61"/>
                    <a:gd name="T3" fmla="*/ 61 h 32"/>
                    <a:gd name="T4" fmla="+- 0 7798 7798"/>
                    <a:gd name="T5" fmla="*/ T4 w 2386"/>
                    <a:gd name="T6" fmla="+- 0 61 61"/>
                    <a:gd name="T7" fmla="*/ 61 h 32"/>
                    <a:gd name="T8" fmla="+- 0 7798 7798"/>
                    <a:gd name="T9" fmla="*/ T8 w 2386"/>
                    <a:gd name="T10" fmla="+- 0 92 61"/>
                    <a:gd name="T11" fmla="*/ 92 h 32"/>
                    <a:gd name="T12" fmla="+- 0 7800 7798"/>
                    <a:gd name="T13" fmla="*/ T12 w 2386"/>
                    <a:gd name="T14" fmla="+- 0 92 61"/>
                    <a:gd name="T15" fmla="*/ 92 h 32"/>
                    <a:gd name="T16" fmla="+- 0 7800 7798"/>
                    <a:gd name="T17" fmla="*/ T16 w 2386"/>
                    <a:gd name="T18" fmla="+- 0 61 61"/>
                    <a:gd name="T19" fmla="*/ 61 h 32"/>
                    <a:gd name="T20" fmla="+- 0 8592 7798"/>
                    <a:gd name="T21" fmla="*/ T20 w 2386"/>
                    <a:gd name="T22" fmla="+- 0 61 61"/>
                    <a:gd name="T23" fmla="*/ 61 h 32"/>
                    <a:gd name="T24" fmla="+- 0 8590 7798"/>
                    <a:gd name="T25" fmla="*/ T24 w 2386"/>
                    <a:gd name="T26" fmla="+- 0 61 61"/>
                    <a:gd name="T27" fmla="*/ 61 h 32"/>
                    <a:gd name="T28" fmla="+- 0 8590 7798"/>
                    <a:gd name="T29" fmla="*/ T28 w 2386"/>
                    <a:gd name="T30" fmla="+- 0 92 61"/>
                    <a:gd name="T31" fmla="*/ 92 h 32"/>
                    <a:gd name="T32" fmla="+- 0 8592 7798"/>
                    <a:gd name="T33" fmla="*/ T32 w 2386"/>
                    <a:gd name="T34" fmla="+- 0 92 61"/>
                    <a:gd name="T35" fmla="*/ 92 h 32"/>
                    <a:gd name="T36" fmla="+- 0 8592 7798"/>
                    <a:gd name="T37" fmla="*/ T36 w 2386"/>
                    <a:gd name="T38" fmla="+- 0 61 61"/>
                    <a:gd name="T39" fmla="*/ 61 h 32"/>
                    <a:gd name="T40" fmla="+- 0 9386 7798"/>
                    <a:gd name="T41" fmla="*/ T40 w 2386"/>
                    <a:gd name="T42" fmla="+- 0 61 61"/>
                    <a:gd name="T43" fmla="*/ 61 h 32"/>
                    <a:gd name="T44" fmla="+- 0 9383 7798"/>
                    <a:gd name="T45" fmla="*/ T44 w 2386"/>
                    <a:gd name="T46" fmla="+- 0 61 61"/>
                    <a:gd name="T47" fmla="*/ 61 h 32"/>
                    <a:gd name="T48" fmla="+- 0 9383 7798"/>
                    <a:gd name="T49" fmla="*/ T48 w 2386"/>
                    <a:gd name="T50" fmla="+- 0 92 61"/>
                    <a:gd name="T51" fmla="*/ 92 h 32"/>
                    <a:gd name="T52" fmla="+- 0 9386 7798"/>
                    <a:gd name="T53" fmla="*/ T52 w 2386"/>
                    <a:gd name="T54" fmla="+- 0 92 61"/>
                    <a:gd name="T55" fmla="*/ 92 h 32"/>
                    <a:gd name="T56" fmla="+- 0 9386 7798"/>
                    <a:gd name="T57" fmla="*/ T56 w 2386"/>
                    <a:gd name="T58" fmla="+- 0 61 61"/>
                    <a:gd name="T59" fmla="*/ 61 h 32"/>
                    <a:gd name="T60" fmla="+- 0 10183 7798"/>
                    <a:gd name="T61" fmla="*/ T60 w 2386"/>
                    <a:gd name="T62" fmla="+- 0 61 61"/>
                    <a:gd name="T63" fmla="*/ 61 h 32"/>
                    <a:gd name="T64" fmla="+- 0 10181 7798"/>
                    <a:gd name="T65" fmla="*/ T64 w 2386"/>
                    <a:gd name="T66" fmla="+- 0 61 61"/>
                    <a:gd name="T67" fmla="*/ 61 h 32"/>
                    <a:gd name="T68" fmla="+- 0 10181 7798"/>
                    <a:gd name="T69" fmla="*/ T68 w 2386"/>
                    <a:gd name="T70" fmla="+- 0 92 61"/>
                    <a:gd name="T71" fmla="*/ 92 h 32"/>
                    <a:gd name="T72" fmla="+- 0 10183 7798"/>
                    <a:gd name="T73" fmla="*/ T72 w 2386"/>
                    <a:gd name="T74" fmla="+- 0 92 61"/>
                    <a:gd name="T75" fmla="*/ 92 h 32"/>
                    <a:gd name="T76" fmla="+- 0 10183 7798"/>
                    <a:gd name="T77" fmla="*/ T76 w 2386"/>
                    <a:gd name="T78" fmla="+- 0 61 61"/>
                    <a:gd name="T79" fmla="*/ 61 h 3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Lst>
                  <a:rect l="0" t="0" r="r" b="b"/>
                  <a:pathLst>
                    <a:path w="2386" h="32">
                      <a:moveTo>
                        <a:pt x="2" y="0"/>
                      </a:moveTo>
                      <a:lnTo>
                        <a:pt x="0" y="0"/>
                      </a:lnTo>
                      <a:lnTo>
                        <a:pt x="0" y="31"/>
                      </a:lnTo>
                      <a:lnTo>
                        <a:pt x="2" y="31"/>
                      </a:lnTo>
                      <a:lnTo>
                        <a:pt x="2" y="0"/>
                      </a:lnTo>
                      <a:moveTo>
                        <a:pt x="794" y="0"/>
                      </a:moveTo>
                      <a:lnTo>
                        <a:pt x="792" y="0"/>
                      </a:lnTo>
                      <a:lnTo>
                        <a:pt x="792" y="31"/>
                      </a:lnTo>
                      <a:lnTo>
                        <a:pt x="794" y="31"/>
                      </a:lnTo>
                      <a:lnTo>
                        <a:pt x="794" y="0"/>
                      </a:lnTo>
                      <a:moveTo>
                        <a:pt x="1588" y="0"/>
                      </a:moveTo>
                      <a:lnTo>
                        <a:pt x="1585" y="0"/>
                      </a:lnTo>
                      <a:lnTo>
                        <a:pt x="1585" y="31"/>
                      </a:lnTo>
                      <a:lnTo>
                        <a:pt x="1588" y="31"/>
                      </a:lnTo>
                      <a:lnTo>
                        <a:pt x="1588" y="0"/>
                      </a:lnTo>
                      <a:moveTo>
                        <a:pt x="2385" y="0"/>
                      </a:moveTo>
                      <a:lnTo>
                        <a:pt x="2383" y="0"/>
                      </a:lnTo>
                      <a:lnTo>
                        <a:pt x="2383" y="31"/>
                      </a:lnTo>
                      <a:lnTo>
                        <a:pt x="2385" y="31"/>
                      </a:lnTo>
                      <a:lnTo>
                        <a:pt x="2385"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sp>
              <p:nvSpPr>
                <p:cNvPr id="45" name="AutoShape 533"/>
                <p:cNvSpPr>
                  <a:spLocks/>
                </p:cNvSpPr>
                <p:nvPr/>
              </p:nvSpPr>
              <p:spPr bwMode="auto">
                <a:xfrm>
                  <a:off x="7400" y="77"/>
                  <a:ext cx="3180" cy="2"/>
                </a:xfrm>
                <a:custGeom>
                  <a:avLst/>
                  <a:gdLst>
                    <a:gd name="T0" fmla="+- 0 7400 7400"/>
                    <a:gd name="T1" fmla="*/ T0 w 3180"/>
                    <a:gd name="T2" fmla="+- 0 7403 7400"/>
                    <a:gd name="T3" fmla="*/ T2 w 3180"/>
                    <a:gd name="T4" fmla="+- 0 8195 7400"/>
                    <a:gd name="T5" fmla="*/ T4 w 3180"/>
                    <a:gd name="T6" fmla="+- 0 8197 7400"/>
                    <a:gd name="T7" fmla="*/ T6 w 3180"/>
                    <a:gd name="T8" fmla="+- 0 8987 7400"/>
                    <a:gd name="T9" fmla="*/ T8 w 3180"/>
                    <a:gd name="T10" fmla="+- 0 8989 7400"/>
                    <a:gd name="T11" fmla="*/ T10 w 3180"/>
                    <a:gd name="T12" fmla="+- 0 9784 7400"/>
                    <a:gd name="T13" fmla="*/ T12 w 3180"/>
                    <a:gd name="T14" fmla="+- 0 9787 7400"/>
                    <a:gd name="T15" fmla="*/ T14 w 3180"/>
                    <a:gd name="T16" fmla="+- 0 10578 7400"/>
                    <a:gd name="T17" fmla="*/ T16 w 3180"/>
                    <a:gd name="T18" fmla="+- 0 10580 7400"/>
                    <a:gd name="T19" fmla="*/ T18 w 3180"/>
                  </a:gdLst>
                  <a:ahLst/>
                  <a:cxnLst>
                    <a:cxn ang="0">
                      <a:pos x="T1" y="0"/>
                    </a:cxn>
                    <a:cxn ang="0">
                      <a:pos x="T3" y="0"/>
                    </a:cxn>
                    <a:cxn ang="0">
                      <a:pos x="T5" y="0"/>
                    </a:cxn>
                    <a:cxn ang="0">
                      <a:pos x="T7" y="0"/>
                    </a:cxn>
                    <a:cxn ang="0">
                      <a:pos x="T9" y="0"/>
                    </a:cxn>
                    <a:cxn ang="0">
                      <a:pos x="T11" y="0"/>
                    </a:cxn>
                    <a:cxn ang="0">
                      <a:pos x="T13" y="0"/>
                    </a:cxn>
                    <a:cxn ang="0">
                      <a:pos x="T15" y="0"/>
                    </a:cxn>
                    <a:cxn ang="0">
                      <a:pos x="T17" y="0"/>
                    </a:cxn>
                    <a:cxn ang="0">
                      <a:pos x="T19" y="0"/>
                    </a:cxn>
                  </a:cxnLst>
                  <a:rect l="0" t="0" r="r" b="b"/>
                  <a:pathLst>
                    <a:path w="3180">
                      <a:moveTo>
                        <a:pt x="0" y="0"/>
                      </a:moveTo>
                      <a:lnTo>
                        <a:pt x="3" y="0"/>
                      </a:lnTo>
                      <a:moveTo>
                        <a:pt x="795" y="0"/>
                      </a:moveTo>
                      <a:lnTo>
                        <a:pt x="797" y="0"/>
                      </a:lnTo>
                      <a:moveTo>
                        <a:pt x="1587" y="0"/>
                      </a:moveTo>
                      <a:lnTo>
                        <a:pt x="1589" y="0"/>
                      </a:lnTo>
                      <a:moveTo>
                        <a:pt x="2384" y="0"/>
                      </a:moveTo>
                      <a:lnTo>
                        <a:pt x="2387" y="0"/>
                      </a:lnTo>
                      <a:moveTo>
                        <a:pt x="3178" y="0"/>
                      </a:moveTo>
                      <a:lnTo>
                        <a:pt x="3180" y="0"/>
                      </a:lnTo>
                    </a:path>
                  </a:pathLst>
                </a:custGeom>
                <a:noFill/>
                <a:ln w="19812">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pic>
              <p:nvPicPr>
                <p:cNvPr id="46" name="Picture 4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1" y="59"/>
                  <a:ext cx="4039" cy="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AutoShape 531"/>
                <p:cNvSpPr>
                  <a:spLocks/>
                </p:cNvSpPr>
                <p:nvPr/>
              </p:nvSpPr>
              <p:spPr bwMode="auto">
                <a:xfrm>
                  <a:off x="7001" y="59"/>
                  <a:ext cx="3978" cy="1617"/>
                </a:xfrm>
                <a:custGeom>
                  <a:avLst/>
                  <a:gdLst>
                    <a:gd name="T0" fmla="+- 0 10979 7001"/>
                    <a:gd name="T1" fmla="*/ T0 w 3978"/>
                    <a:gd name="T2" fmla="+- 0 59 59"/>
                    <a:gd name="T3" fmla="*/ 59 h 1617"/>
                    <a:gd name="T4" fmla="+- 0 7001 7001"/>
                    <a:gd name="T5" fmla="*/ T4 w 3978"/>
                    <a:gd name="T6" fmla="+- 0 59 59"/>
                    <a:gd name="T7" fmla="*/ 59 h 1617"/>
                    <a:gd name="T8" fmla="+- 0 7001 7001"/>
                    <a:gd name="T9" fmla="*/ T8 w 3978"/>
                    <a:gd name="T10" fmla="+- 0 1675 59"/>
                    <a:gd name="T11" fmla="*/ 1675 h 1617"/>
                    <a:gd name="T12" fmla="+- 0 10979 7001"/>
                    <a:gd name="T13" fmla="*/ T12 w 3978"/>
                    <a:gd name="T14" fmla="+- 0 1675 59"/>
                    <a:gd name="T15" fmla="*/ 1675 h 1617"/>
                    <a:gd name="T16" fmla="+- 0 10979 7001"/>
                    <a:gd name="T17" fmla="*/ T16 w 3978"/>
                    <a:gd name="T18" fmla="+- 0 1671 59"/>
                    <a:gd name="T19" fmla="*/ 1671 h 1617"/>
                    <a:gd name="T20" fmla="+- 0 7009 7001"/>
                    <a:gd name="T21" fmla="*/ T20 w 3978"/>
                    <a:gd name="T22" fmla="+- 0 1671 59"/>
                    <a:gd name="T23" fmla="*/ 1671 h 1617"/>
                    <a:gd name="T24" fmla="+- 0 7006 7001"/>
                    <a:gd name="T25" fmla="*/ T24 w 3978"/>
                    <a:gd name="T26" fmla="+- 0 1667 59"/>
                    <a:gd name="T27" fmla="*/ 1667 h 1617"/>
                    <a:gd name="T28" fmla="+- 0 7009 7001"/>
                    <a:gd name="T29" fmla="*/ T28 w 3978"/>
                    <a:gd name="T30" fmla="+- 0 1667 59"/>
                    <a:gd name="T31" fmla="*/ 1667 h 1617"/>
                    <a:gd name="T32" fmla="+- 0 7009 7001"/>
                    <a:gd name="T33" fmla="*/ T32 w 3978"/>
                    <a:gd name="T34" fmla="+- 0 66 59"/>
                    <a:gd name="T35" fmla="*/ 66 h 1617"/>
                    <a:gd name="T36" fmla="+- 0 7006 7001"/>
                    <a:gd name="T37" fmla="*/ T36 w 3978"/>
                    <a:gd name="T38" fmla="+- 0 66 59"/>
                    <a:gd name="T39" fmla="*/ 66 h 1617"/>
                    <a:gd name="T40" fmla="+- 0 7009 7001"/>
                    <a:gd name="T41" fmla="*/ T40 w 3978"/>
                    <a:gd name="T42" fmla="+- 0 62 59"/>
                    <a:gd name="T43" fmla="*/ 62 h 1617"/>
                    <a:gd name="T44" fmla="+- 0 10979 7001"/>
                    <a:gd name="T45" fmla="*/ T44 w 3978"/>
                    <a:gd name="T46" fmla="+- 0 62 59"/>
                    <a:gd name="T47" fmla="*/ 62 h 1617"/>
                    <a:gd name="T48" fmla="+- 0 10979 7001"/>
                    <a:gd name="T49" fmla="*/ T48 w 3978"/>
                    <a:gd name="T50" fmla="+- 0 59 59"/>
                    <a:gd name="T51" fmla="*/ 59 h 1617"/>
                    <a:gd name="T52" fmla="+- 0 7009 7001"/>
                    <a:gd name="T53" fmla="*/ T52 w 3978"/>
                    <a:gd name="T54" fmla="+- 0 1667 59"/>
                    <a:gd name="T55" fmla="*/ 1667 h 1617"/>
                    <a:gd name="T56" fmla="+- 0 7006 7001"/>
                    <a:gd name="T57" fmla="*/ T56 w 3978"/>
                    <a:gd name="T58" fmla="+- 0 1667 59"/>
                    <a:gd name="T59" fmla="*/ 1667 h 1617"/>
                    <a:gd name="T60" fmla="+- 0 7009 7001"/>
                    <a:gd name="T61" fmla="*/ T60 w 3978"/>
                    <a:gd name="T62" fmla="+- 0 1671 59"/>
                    <a:gd name="T63" fmla="*/ 1671 h 1617"/>
                    <a:gd name="T64" fmla="+- 0 7009 7001"/>
                    <a:gd name="T65" fmla="*/ T64 w 3978"/>
                    <a:gd name="T66" fmla="+- 0 1667 59"/>
                    <a:gd name="T67" fmla="*/ 1667 h 1617"/>
                    <a:gd name="T68" fmla="+- 0 10970 7001"/>
                    <a:gd name="T69" fmla="*/ T68 w 3978"/>
                    <a:gd name="T70" fmla="+- 0 1667 59"/>
                    <a:gd name="T71" fmla="*/ 1667 h 1617"/>
                    <a:gd name="T72" fmla="+- 0 7009 7001"/>
                    <a:gd name="T73" fmla="*/ T72 w 3978"/>
                    <a:gd name="T74" fmla="+- 0 1667 59"/>
                    <a:gd name="T75" fmla="*/ 1667 h 1617"/>
                    <a:gd name="T76" fmla="+- 0 7009 7001"/>
                    <a:gd name="T77" fmla="*/ T76 w 3978"/>
                    <a:gd name="T78" fmla="+- 0 1671 59"/>
                    <a:gd name="T79" fmla="*/ 1671 h 1617"/>
                    <a:gd name="T80" fmla="+- 0 10970 7001"/>
                    <a:gd name="T81" fmla="*/ T80 w 3978"/>
                    <a:gd name="T82" fmla="+- 0 1671 59"/>
                    <a:gd name="T83" fmla="*/ 1671 h 1617"/>
                    <a:gd name="T84" fmla="+- 0 10970 7001"/>
                    <a:gd name="T85" fmla="*/ T84 w 3978"/>
                    <a:gd name="T86" fmla="+- 0 1667 59"/>
                    <a:gd name="T87" fmla="*/ 1667 h 1617"/>
                    <a:gd name="T88" fmla="+- 0 10970 7001"/>
                    <a:gd name="T89" fmla="*/ T88 w 3978"/>
                    <a:gd name="T90" fmla="+- 0 62 59"/>
                    <a:gd name="T91" fmla="*/ 62 h 1617"/>
                    <a:gd name="T92" fmla="+- 0 10970 7001"/>
                    <a:gd name="T93" fmla="*/ T92 w 3978"/>
                    <a:gd name="T94" fmla="+- 0 1671 59"/>
                    <a:gd name="T95" fmla="*/ 1671 h 1617"/>
                    <a:gd name="T96" fmla="+- 0 10974 7001"/>
                    <a:gd name="T97" fmla="*/ T96 w 3978"/>
                    <a:gd name="T98" fmla="+- 0 1667 59"/>
                    <a:gd name="T99" fmla="*/ 1667 h 1617"/>
                    <a:gd name="T100" fmla="+- 0 10979 7001"/>
                    <a:gd name="T101" fmla="*/ T100 w 3978"/>
                    <a:gd name="T102" fmla="+- 0 1667 59"/>
                    <a:gd name="T103" fmla="*/ 1667 h 1617"/>
                    <a:gd name="T104" fmla="+- 0 10979 7001"/>
                    <a:gd name="T105" fmla="*/ T104 w 3978"/>
                    <a:gd name="T106" fmla="+- 0 66 59"/>
                    <a:gd name="T107" fmla="*/ 66 h 1617"/>
                    <a:gd name="T108" fmla="+- 0 10974 7001"/>
                    <a:gd name="T109" fmla="*/ T108 w 3978"/>
                    <a:gd name="T110" fmla="+- 0 66 59"/>
                    <a:gd name="T111" fmla="*/ 66 h 1617"/>
                    <a:gd name="T112" fmla="+- 0 10970 7001"/>
                    <a:gd name="T113" fmla="*/ T112 w 3978"/>
                    <a:gd name="T114" fmla="+- 0 62 59"/>
                    <a:gd name="T115" fmla="*/ 62 h 1617"/>
                    <a:gd name="T116" fmla="+- 0 10979 7001"/>
                    <a:gd name="T117" fmla="*/ T116 w 3978"/>
                    <a:gd name="T118" fmla="+- 0 1667 59"/>
                    <a:gd name="T119" fmla="*/ 1667 h 1617"/>
                    <a:gd name="T120" fmla="+- 0 10974 7001"/>
                    <a:gd name="T121" fmla="*/ T120 w 3978"/>
                    <a:gd name="T122" fmla="+- 0 1667 59"/>
                    <a:gd name="T123" fmla="*/ 1667 h 1617"/>
                    <a:gd name="T124" fmla="+- 0 10970 7001"/>
                    <a:gd name="T125" fmla="*/ T124 w 3978"/>
                    <a:gd name="T126" fmla="+- 0 1671 59"/>
                    <a:gd name="T127" fmla="*/ 1671 h 1617"/>
                    <a:gd name="T128" fmla="+- 0 10979 7001"/>
                    <a:gd name="T129" fmla="*/ T128 w 3978"/>
                    <a:gd name="T130" fmla="+- 0 1671 59"/>
                    <a:gd name="T131" fmla="*/ 1671 h 1617"/>
                    <a:gd name="T132" fmla="+- 0 10979 7001"/>
                    <a:gd name="T133" fmla="*/ T132 w 3978"/>
                    <a:gd name="T134" fmla="+- 0 1667 59"/>
                    <a:gd name="T135" fmla="*/ 1667 h 1617"/>
                    <a:gd name="T136" fmla="+- 0 7009 7001"/>
                    <a:gd name="T137" fmla="*/ T136 w 3978"/>
                    <a:gd name="T138" fmla="+- 0 62 59"/>
                    <a:gd name="T139" fmla="*/ 62 h 1617"/>
                    <a:gd name="T140" fmla="+- 0 7006 7001"/>
                    <a:gd name="T141" fmla="*/ T140 w 3978"/>
                    <a:gd name="T142" fmla="+- 0 66 59"/>
                    <a:gd name="T143" fmla="*/ 66 h 1617"/>
                    <a:gd name="T144" fmla="+- 0 7009 7001"/>
                    <a:gd name="T145" fmla="*/ T144 w 3978"/>
                    <a:gd name="T146" fmla="+- 0 66 59"/>
                    <a:gd name="T147" fmla="*/ 66 h 1617"/>
                    <a:gd name="T148" fmla="+- 0 7009 7001"/>
                    <a:gd name="T149" fmla="*/ T148 w 3978"/>
                    <a:gd name="T150" fmla="+- 0 62 59"/>
                    <a:gd name="T151" fmla="*/ 62 h 1617"/>
                    <a:gd name="T152" fmla="+- 0 10970 7001"/>
                    <a:gd name="T153" fmla="*/ T152 w 3978"/>
                    <a:gd name="T154" fmla="+- 0 62 59"/>
                    <a:gd name="T155" fmla="*/ 62 h 1617"/>
                    <a:gd name="T156" fmla="+- 0 7009 7001"/>
                    <a:gd name="T157" fmla="*/ T156 w 3978"/>
                    <a:gd name="T158" fmla="+- 0 62 59"/>
                    <a:gd name="T159" fmla="*/ 62 h 1617"/>
                    <a:gd name="T160" fmla="+- 0 7009 7001"/>
                    <a:gd name="T161" fmla="*/ T160 w 3978"/>
                    <a:gd name="T162" fmla="+- 0 66 59"/>
                    <a:gd name="T163" fmla="*/ 66 h 1617"/>
                    <a:gd name="T164" fmla="+- 0 10970 7001"/>
                    <a:gd name="T165" fmla="*/ T164 w 3978"/>
                    <a:gd name="T166" fmla="+- 0 66 59"/>
                    <a:gd name="T167" fmla="*/ 66 h 1617"/>
                    <a:gd name="T168" fmla="+- 0 10970 7001"/>
                    <a:gd name="T169" fmla="*/ T168 w 3978"/>
                    <a:gd name="T170" fmla="+- 0 62 59"/>
                    <a:gd name="T171" fmla="*/ 62 h 1617"/>
                    <a:gd name="T172" fmla="+- 0 10979 7001"/>
                    <a:gd name="T173" fmla="*/ T172 w 3978"/>
                    <a:gd name="T174" fmla="+- 0 62 59"/>
                    <a:gd name="T175" fmla="*/ 62 h 1617"/>
                    <a:gd name="T176" fmla="+- 0 10970 7001"/>
                    <a:gd name="T177" fmla="*/ T176 w 3978"/>
                    <a:gd name="T178" fmla="+- 0 62 59"/>
                    <a:gd name="T179" fmla="*/ 62 h 1617"/>
                    <a:gd name="T180" fmla="+- 0 10974 7001"/>
                    <a:gd name="T181" fmla="*/ T180 w 3978"/>
                    <a:gd name="T182" fmla="+- 0 66 59"/>
                    <a:gd name="T183" fmla="*/ 66 h 1617"/>
                    <a:gd name="T184" fmla="+- 0 10979 7001"/>
                    <a:gd name="T185" fmla="*/ T184 w 3978"/>
                    <a:gd name="T186" fmla="+- 0 66 59"/>
                    <a:gd name="T187" fmla="*/ 66 h 1617"/>
                    <a:gd name="T188" fmla="+- 0 10979 7001"/>
                    <a:gd name="T189" fmla="*/ T188 w 3978"/>
                    <a:gd name="T190" fmla="+- 0 62 59"/>
                    <a:gd name="T191" fmla="*/ 62 h 1617"/>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Lst>
                  <a:rect l="0" t="0" r="r" b="b"/>
                  <a:pathLst>
                    <a:path w="3978" h="1617">
                      <a:moveTo>
                        <a:pt x="3978" y="0"/>
                      </a:moveTo>
                      <a:lnTo>
                        <a:pt x="0" y="0"/>
                      </a:lnTo>
                      <a:lnTo>
                        <a:pt x="0" y="1616"/>
                      </a:lnTo>
                      <a:lnTo>
                        <a:pt x="3978" y="1616"/>
                      </a:lnTo>
                      <a:lnTo>
                        <a:pt x="3978" y="1612"/>
                      </a:lnTo>
                      <a:lnTo>
                        <a:pt x="8" y="1612"/>
                      </a:lnTo>
                      <a:lnTo>
                        <a:pt x="5" y="1608"/>
                      </a:lnTo>
                      <a:lnTo>
                        <a:pt x="8" y="1608"/>
                      </a:lnTo>
                      <a:lnTo>
                        <a:pt x="8" y="7"/>
                      </a:lnTo>
                      <a:lnTo>
                        <a:pt x="5" y="7"/>
                      </a:lnTo>
                      <a:lnTo>
                        <a:pt x="8" y="3"/>
                      </a:lnTo>
                      <a:lnTo>
                        <a:pt x="3978" y="3"/>
                      </a:lnTo>
                      <a:lnTo>
                        <a:pt x="3978" y="0"/>
                      </a:lnTo>
                      <a:close/>
                      <a:moveTo>
                        <a:pt x="8" y="1608"/>
                      </a:moveTo>
                      <a:lnTo>
                        <a:pt x="5" y="1608"/>
                      </a:lnTo>
                      <a:lnTo>
                        <a:pt x="8" y="1612"/>
                      </a:lnTo>
                      <a:lnTo>
                        <a:pt x="8" y="1608"/>
                      </a:lnTo>
                      <a:close/>
                      <a:moveTo>
                        <a:pt x="3969" y="1608"/>
                      </a:moveTo>
                      <a:lnTo>
                        <a:pt x="8" y="1608"/>
                      </a:lnTo>
                      <a:lnTo>
                        <a:pt x="8" y="1612"/>
                      </a:lnTo>
                      <a:lnTo>
                        <a:pt x="3969" y="1612"/>
                      </a:lnTo>
                      <a:lnTo>
                        <a:pt x="3969" y="1608"/>
                      </a:lnTo>
                      <a:close/>
                      <a:moveTo>
                        <a:pt x="3969" y="3"/>
                      </a:moveTo>
                      <a:lnTo>
                        <a:pt x="3969" y="1612"/>
                      </a:lnTo>
                      <a:lnTo>
                        <a:pt x="3973" y="1608"/>
                      </a:lnTo>
                      <a:lnTo>
                        <a:pt x="3978" y="1608"/>
                      </a:lnTo>
                      <a:lnTo>
                        <a:pt x="3978" y="7"/>
                      </a:lnTo>
                      <a:lnTo>
                        <a:pt x="3973" y="7"/>
                      </a:lnTo>
                      <a:lnTo>
                        <a:pt x="3969" y="3"/>
                      </a:lnTo>
                      <a:close/>
                      <a:moveTo>
                        <a:pt x="3978" y="1608"/>
                      </a:moveTo>
                      <a:lnTo>
                        <a:pt x="3973" y="1608"/>
                      </a:lnTo>
                      <a:lnTo>
                        <a:pt x="3969" y="1612"/>
                      </a:lnTo>
                      <a:lnTo>
                        <a:pt x="3978" y="1612"/>
                      </a:lnTo>
                      <a:lnTo>
                        <a:pt x="3978" y="1608"/>
                      </a:lnTo>
                      <a:close/>
                      <a:moveTo>
                        <a:pt x="8" y="3"/>
                      </a:moveTo>
                      <a:lnTo>
                        <a:pt x="5" y="7"/>
                      </a:lnTo>
                      <a:lnTo>
                        <a:pt x="8" y="7"/>
                      </a:lnTo>
                      <a:lnTo>
                        <a:pt x="8" y="3"/>
                      </a:lnTo>
                      <a:close/>
                      <a:moveTo>
                        <a:pt x="3969" y="3"/>
                      </a:moveTo>
                      <a:lnTo>
                        <a:pt x="8" y="3"/>
                      </a:lnTo>
                      <a:lnTo>
                        <a:pt x="8" y="7"/>
                      </a:lnTo>
                      <a:lnTo>
                        <a:pt x="3969" y="7"/>
                      </a:lnTo>
                      <a:lnTo>
                        <a:pt x="3969" y="3"/>
                      </a:lnTo>
                      <a:close/>
                      <a:moveTo>
                        <a:pt x="3978" y="3"/>
                      </a:moveTo>
                      <a:lnTo>
                        <a:pt x="3969" y="3"/>
                      </a:lnTo>
                      <a:lnTo>
                        <a:pt x="3973" y="7"/>
                      </a:lnTo>
                      <a:lnTo>
                        <a:pt x="3978" y="7"/>
                      </a:lnTo>
                      <a:lnTo>
                        <a:pt x="3978"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grpSp>
          <p:grpSp>
            <p:nvGrpSpPr>
              <p:cNvPr id="11" name="Group 10"/>
              <p:cNvGrpSpPr>
                <a:grpSpLocks/>
              </p:cNvGrpSpPr>
              <p:nvPr/>
            </p:nvGrpSpPr>
            <p:grpSpPr bwMode="auto">
              <a:xfrm>
                <a:off x="3278505" y="4627127"/>
                <a:ext cx="382270" cy="97155"/>
                <a:chOff x="6359" y="590"/>
                <a:chExt cx="602" cy="153"/>
              </a:xfrm>
            </p:grpSpPr>
            <p:sp>
              <p:nvSpPr>
                <p:cNvPr id="23" name="Rectangle 22"/>
                <p:cNvSpPr>
                  <a:spLocks noChangeArrowheads="1"/>
                </p:cNvSpPr>
                <p:nvPr/>
              </p:nvSpPr>
              <p:spPr bwMode="auto">
                <a:xfrm>
                  <a:off x="6360" y="591"/>
                  <a:ext cx="599" cy="150"/>
                </a:xfrm>
                <a:prstGeom prst="rect">
                  <a:avLst/>
                </a:prstGeom>
                <a:solidFill>
                  <a:srgbClr val="9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sp>
              <p:nvSpPr>
                <p:cNvPr id="24" name="AutoShape 528"/>
                <p:cNvSpPr>
                  <a:spLocks/>
                </p:cNvSpPr>
                <p:nvPr/>
              </p:nvSpPr>
              <p:spPr bwMode="auto">
                <a:xfrm>
                  <a:off x="6359" y="590"/>
                  <a:ext cx="602" cy="153"/>
                </a:xfrm>
                <a:custGeom>
                  <a:avLst/>
                  <a:gdLst>
                    <a:gd name="T0" fmla="+- 0 6359 6359"/>
                    <a:gd name="T1" fmla="*/ T0 w 602"/>
                    <a:gd name="T2" fmla="+- 0 741 590"/>
                    <a:gd name="T3" fmla="*/ 741 h 153"/>
                    <a:gd name="T4" fmla="+- 0 6960 6359"/>
                    <a:gd name="T5" fmla="*/ T4 w 602"/>
                    <a:gd name="T6" fmla="+- 0 741 590"/>
                    <a:gd name="T7" fmla="*/ 741 h 153"/>
                    <a:gd name="T8" fmla="+- 0 6959 6359"/>
                    <a:gd name="T9" fmla="*/ T8 w 602"/>
                    <a:gd name="T10" fmla="+- 0 590 590"/>
                    <a:gd name="T11" fmla="*/ 590 h 153"/>
                    <a:gd name="T12" fmla="+- 0 6959 6359"/>
                    <a:gd name="T13" fmla="*/ T12 w 602"/>
                    <a:gd name="T14" fmla="+- 0 742 590"/>
                    <a:gd name="T15" fmla="*/ 742 h 153"/>
                  </a:gdLst>
                  <a:ahLst/>
                  <a:cxnLst>
                    <a:cxn ang="0">
                      <a:pos x="T1" y="T3"/>
                    </a:cxn>
                    <a:cxn ang="0">
                      <a:pos x="T5" y="T7"/>
                    </a:cxn>
                    <a:cxn ang="0">
                      <a:pos x="T9" y="T11"/>
                    </a:cxn>
                    <a:cxn ang="0">
                      <a:pos x="T13" y="T15"/>
                    </a:cxn>
                  </a:cxnLst>
                  <a:rect l="0" t="0" r="r" b="b"/>
                  <a:pathLst>
                    <a:path w="602" h="153">
                      <a:moveTo>
                        <a:pt x="0" y="151"/>
                      </a:moveTo>
                      <a:lnTo>
                        <a:pt x="601" y="151"/>
                      </a:lnTo>
                      <a:moveTo>
                        <a:pt x="600" y="0"/>
                      </a:moveTo>
                      <a:lnTo>
                        <a:pt x="600" y="152"/>
                      </a:lnTo>
                    </a:path>
                  </a:pathLst>
                </a:custGeom>
                <a:noFill/>
                <a:ln w="1524">
                  <a:solidFill>
                    <a:srgbClr val="9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cxnSp>
              <p:nvCxnSpPr>
                <p:cNvPr id="25" name="Line 527"/>
                <p:cNvCxnSpPr>
                  <a:cxnSpLocks noChangeShapeType="1"/>
                </p:cNvCxnSpPr>
                <p:nvPr/>
              </p:nvCxnSpPr>
              <p:spPr bwMode="auto">
                <a:xfrm>
                  <a:off x="6362" y="592"/>
                  <a:ext cx="598" cy="0"/>
                </a:xfrm>
                <a:prstGeom prst="line">
                  <a:avLst/>
                </a:prstGeom>
                <a:noFill/>
                <a:ln w="2286">
                  <a:solidFill>
                    <a:srgbClr val="9F0000"/>
                  </a:solidFill>
                  <a:round/>
                  <a:headEnd/>
                  <a:tailEnd/>
                </a:ln>
                <a:extLst>
                  <a:ext uri="{909E8E84-426E-40DD-AFC4-6F175D3DCCD1}">
                    <a14:hiddenFill xmlns:a14="http://schemas.microsoft.com/office/drawing/2010/main">
                      <a:noFill/>
                    </a14:hiddenFill>
                  </a:ext>
                </a:extLst>
              </p:spPr>
            </p:cxnSp>
            <p:cxnSp>
              <p:nvCxnSpPr>
                <p:cNvPr id="26" name="Line 526"/>
                <p:cNvCxnSpPr>
                  <a:cxnSpLocks noChangeShapeType="1"/>
                </p:cNvCxnSpPr>
                <p:nvPr/>
              </p:nvCxnSpPr>
              <p:spPr bwMode="auto">
                <a:xfrm>
                  <a:off x="6362" y="590"/>
                  <a:ext cx="0" cy="152"/>
                </a:xfrm>
                <a:prstGeom prst="line">
                  <a:avLst/>
                </a:prstGeom>
                <a:noFill/>
                <a:ln w="3810">
                  <a:solidFill>
                    <a:srgbClr val="9F0000"/>
                  </a:solidFill>
                  <a:round/>
                  <a:headEnd/>
                  <a:tailEnd/>
                </a:ln>
                <a:extLst>
                  <a:ext uri="{909E8E84-426E-40DD-AFC4-6F175D3DCCD1}">
                    <a14:hiddenFill xmlns:a14="http://schemas.microsoft.com/office/drawing/2010/main">
                      <a:noFill/>
                    </a14:hiddenFill>
                  </a:ext>
                </a:extLst>
              </p:spPr>
            </p:cxnSp>
          </p:grpSp>
          <p:grpSp>
            <p:nvGrpSpPr>
              <p:cNvPr id="12" name="Group 11"/>
              <p:cNvGrpSpPr>
                <a:grpSpLocks/>
              </p:cNvGrpSpPr>
              <p:nvPr/>
            </p:nvGrpSpPr>
            <p:grpSpPr bwMode="auto">
              <a:xfrm>
                <a:off x="3276600" y="4342647"/>
                <a:ext cx="384810" cy="238125"/>
                <a:chOff x="6356" y="142"/>
                <a:chExt cx="606" cy="375"/>
              </a:xfrm>
            </p:grpSpPr>
            <p:sp>
              <p:nvSpPr>
                <p:cNvPr id="20" name="AutoShape 524"/>
                <p:cNvSpPr>
                  <a:spLocks/>
                </p:cNvSpPr>
                <p:nvPr/>
              </p:nvSpPr>
              <p:spPr bwMode="auto">
                <a:xfrm>
                  <a:off x="6356" y="142"/>
                  <a:ext cx="606" cy="158"/>
                </a:xfrm>
                <a:custGeom>
                  <a:avLst/>
                  <a:gdLst>
                    <a:gd name="T0" fmla="+- 0 6959 6356"/>
                    <a:gd name="T1" fmla="*/ T0 w 606"/>
                    <a:gd name="T2" fmla="+- 0 142 142"/>
                    <a:gd name="T3" fmla="*/ 142 h 158"/>
                    <a:gd name="T4" fmla="+- 0 6360 6356"/>
                    <a:gd name="T5" fmla="*/ T4 w 606"/>
                    <a:gd name="T6" fmla="+- 0 142 142"/>
                    <a:gd name="T7" fmla="*/ 142 h 158"/>
                    <a:gd name="T8" fmla="+- 0 6358 6356"/>
                    <a:gd name="T9" fmla="*/ T8 w 606"/>
                    <a:gd name="T10" fmla="+- 0 143 142"/>
                    <a:gd name="T11" fmla="*/ 143 h 158"/>
                    <a:gd name="T12" fmla="+- 0 6356 6356"/>
                    <a:gd name="T13" fmla="*/ T12 w 606"/>
                    <a:gd name="T14" fmla="+- 0 147 142"/>
                    <a:gd name="T15" fmla="*/ 147 h 158"/>
                    <a:gd name="T16" fmla="+- 0 6356 6356"/>
                    <a:gd name="T17" fmla="*/ T16 w 606"/>
                    <a:gd name="T18" fmla="+- 0 296 142"/>
                    <a:gd name="T19" fmla="*/ 296 h 158"/>
                    <a:gd name="T20" fmla="+- 0 6358 6356"/>
                    <a:gd name="T21" fmla="*/ T20 w 606"/>
                    <a:gd name="T22" fmla="+- 0 298 142"/>
                    <a:gd name="T23" fmla="*/ 298 h 158"/>
                    <a:gd name="T24" fmla="+- 0 6360 6356"/>
                    <a:gd name="T25" fmla="*/ T24 w 606"/>
                    <a:gd name="T26" fmla="+- 0 299 142"/>
                    <a:gd name="T27" fmla="*/ 299 h 158"/>
                    <a:gd name="T28" fmla="+- 0 6959 6356"/>
                    <a:gd name="T29" fmla="*/ T28 w 606"/>
                    <a:gd name="T30" fmla="+- 0 299 142"/>
                    <a:gd name="T31" fmla="*/ 299 h 158"/>
                    <a:gd name="T32" fmla="+- 0 6962 6356"/>
                    <a:gd name="T33" fmla="*/ T32 w 606"/>
                    <a:gd name="T34" fmla="+- 0 298 142"/>
                    <a:gd name="T35" fmla="*/ 298 h 158"/>
                    <a:gd name="T36" fmla="+- 0 6962 6356"/>
                    <a:gd name="T37" fmla="*/ T36 w 606"/>
                    <a:gd name="T38" fmla="+- 0 296 142"/>
                    <a:gd name="T39" fmla="*/ 296 h 158"/>
                    <a:gd name="T40" fmla="+- 0 6365 6356"/>
                    <a:gd name="T41" fmla="*/ T40 w 606"/>
                    <a:gd name="T42" fmla="+- 0 296 142"/>
                    <a:gd name="T43" fmla="*/ 296 h 158"/>
                    <a:gd name="T44" fmla="+- 0 6360 6356"/>
                    <a:gd name="T45" fmla="*/ T44 w 606"/>
                    <a:gd name="T46" fmla="+- 0 292 142"/>
                    <a:gd name="T47" fmla="*/ 292 h 158"/>
                    <a:gd name="T48" fmla="+- 0 6365 6356"/>
                    <a:gd name="T49" fmla="*/ T48 w 606"/>
                    <a:gd name="T50" fmla="+- 0 292 142"/>
                    <a:gd name="T51" fmla="*/ 292 h 158"/>
                    <a:gd name="T52" fmla="+- 0 6365 6356"/>
                    <a:gd name="T53" fmla="*/ T52 w 606"/>
                    <a:gd name="T54" fmla="+- 0 151 142"/>
                    <a:gd name="T55" fmla="*/ 151 h 158"/>
                    <a:gd name="T56" fmla="+- 0 6360 6356"/>
                    <a:gd name="T57" fmla="*/ T56 w 606"/>
                    <a:gd name="T58" fmla="+- 0 151 142"/>
                    <a:gd name="T59" fmla="*/ 151 h 158"/>
                    <a:gd name="T60" fmla="+- 0 6365 6356"/>
                    <a:gd name="T61" fmla="*/ T60 w 606"/>
                    <a:gd name="T62" fmla="+- 0 147 142"/>
                    <a:gd name="T63" fmla="*/ 147 h 158"/>
                    <a:gd name="T64" fmla="+- 0 6962 6356"/>
                    <a:gd name="T65" fmla="*/ T64 w 606"/>
                    <a:gd name="T66" fmla="+- 0 147 142"/>
                    <a:gd name="T67" fmla="*/ 147 h 158"/>
                    <a:gd name="T68" fmla="+- 0 6962 6356"/>
                    <a:gd name="T69" fmla="*/ T68 w 606"/>
                    <a:gd name="T70" fmla="+- 0 143 142"/>
                    <a:gd name="T71" fmla="*/ 143 h 158"/>
                    <a:gd name="T72" fmla="+- 0 6959 6356"/>
                    <a:gd name="T73" fmla="*/ T72 w 606"/>
                    <a:gd name="T74" fmla="+- 0 142 142"/>
                    <a:gd name="T75" fmla="*/ 142 h 158"/>
                    <a:gd name="T76" fmla="+- 0 6365 6356"/>
                    <a:gd name="T77" fmla="*/ T76 w 606"/>
                    <a:gd name="T78" fmla="+- 0 292 142"/>
                    <a:gd name="T79" fmla="*/ 292 h 158"/>
                    <a:gd name="T80" fmla="+- 0 6360 6356"/>
                    <a:gd name="T81" fmla="*/ T80 w 606"/>
                    <a:gd name="T82" fmla="+- 0 292 142"/>
                    <a:gd name="T83" fmla="*/ 292 h 158"/>
                    <a:gd name="T84" fmla="+- 0 6365 6356"/>
                    <a:gd name="T85" fmla="*/ T84 w 606"/>
                    <a:gd name="T86" fmla="+- 0 296 142"/>
                    <a:gd name="T87" fmla="*/ 296 h 158"/>
                    <a:gd name="T88" fmla="+- 0 6365 6356"/>
                    <a:gd name="T89" fmla="*/ T88 w 606"/>
                    <a:gd name="T90" fmla="+- 0 292 142"/>
                    <a:gd name="T91" fmla="*/ 292 h 158"/>
                    <a:gd name="T92" fmla="+- 0 6955 6356"/>
                    <a:gd name="T93" fmla="*/ T92 w 606"/>
                    <a:gd name="T94" fmla="+- 0 292 142"/>
                    <a:gd name="T95" fmla="*/ 292 h 158"/>
                    <a:gd name="T96" fmla="+- 0 6365 6356"/>
                    <a:gd name="T97" fmla="*/ T96 w 606"/>
                    <a:gd name="T98" fmla="+- 0 292 142"/>
                    <a:gd name="T99" fmla="*/ 292 h 158"/>
                    <a:gd name="T100" fmla="+- 0 6365 6356"/>
                    <a:gd name="T101" fmla="*/ T100 w 606"/>
                    <a:gd name="T102" fmla="+- 0 296 142"/>
                    <a:gd name="T103" fmla="*/ 296 h 158"/>
                    <a:gd name="T104" fmla="+- 0 6955 6356"/>
                    <a:gd name="T105" fmla="*/ T104 w 606"/>
                    <a:gd name="T106" fmla="+- 0 296 142"/>
                    <a:gd name="T107" fmla="*/ 296 h 158"/>
                    <a:gd name="T108" fmla="+- 0 6955 6356"/>
                    <a:gd name="T109" fmla="*/ T108 w 606"/>
                    <a:gd name="T110" fmla="+- 0 292 142"/>
                    <a:gd name="T111" fmla="*/ 292 h 158"/>
                    <a:gd name="T112" fmla="+- 0 6955 6356"/>
                    <a:gd name="T113" fmla="*/ T112 w 606"/>
                    <a:gd name="T114" fmla="+- 0 147 142"/>
                    <a:gd name="T115" fmla="*/ 147 h 158"/>
                    <a:gd name="T116" fmla="+- 0 6955 6356"/>
                    <a:gd name="T117" fmla="*/ T116 w 606"/>
                    <a:gd name="T118" fmla="+- 0 296 142"/>
                    <a:gd name="T119" fmla="*/ 296 h 158"/>
                    <a:gd name="T120" fmla="+- 0 6959 6356"/>
                    <a:gd name="T121" fmla="*/ T120 w 606"/>
                    <a:gd name="T122" fmla="+- 0 292 142"/>
                    <a:gd name="T123" fmla="*/ 292 h 158"/>
                    <a:gd name="T124" fmla="+- 0 6962 6356"/>
                    <a:gd name="T125" fmla="*/ T124 w 606"/>
                    <a:gd name="T126" fmla="+- 0 292 142"/>
                    <a:gd name="T127" fmla="*/ 292 h 158"/>
                    <a:gd name="T128" fmla="+- 0 6962 6356"/>
                    <a:gd name="T129" fmla="*/ T128 w 606"/>
                    <a:gd name="T130" fmla="+- 0 151 142"/>
                    <a:gd name="T131" fmla="*/ 151 h 158"/>
                    <a:gd name="T132" fmla="+- 0 6959 6356"/>
                    <a:gd name="T133" fmla="*/ T132 w 606"/>
                    <a:gd name="T134" fmla="+- 0 151 142"/>
                    <a:gd name="T135" fmla="*/ 151 h 158"/>
                    <a:gd name="T136" fmla="+- 0 6955 6356"/>
                    <a:gd name="T137" fmla="*/ T136 w 606"/>
                    <a:gd name="T138" fmla="+- 0 147 142"/>
                    <a:gd name="T139" fmla="*/ 147 h 158"/>
                    <a:gd name="T140" fmla="+- 0 6962 6356"/>
                    <a:gd name="T141" fmla="*/ T140 w 606"/>
                    <a:gd name="T142" fmla="+- 0 292 142"/>
                    <a:gd name="T143" fmla="*/ 292 h 158"/>
                    <a:gd name="T144" fmla="+- 0 6959 6356"/>
                    <a:gd name="T145" fmla="*/ T144 w 606"/>
                    <a:gd name="T146" fmla="+- 0 292 142"/>
                    <a:gd name="T147" fmla="*/ 292 h 158"/>
                    <a:gd name="T148" fmla="+- 0 6955 6356"/>
                    <a:gd name="T149" fmla="*/ T148 w 606"/>
                    <a:gd name="T150" fmla="+- 0 296 142"/>
                    <a:gd name="T151" fmla="*/ 296 h 158"/>
                    <a:gd name="T152" fmla="+- 0 6962 6356"/>
                    <a:gd name="T153" fmla="*/ T152 w 606"/>
                    <a:gd name="T154" fmla="+- 0 296 142"/>
                    <a:gd name="T155" fmla="*/ 296 h 158"/>
                    <a:gd name="T156" fmla="+- 0 6962 6356"/>
                    <a:gd name="T157" fmla="*/ T156 w 606"/>
                    <a:gd name="T158" fmla="+- 0 292 142"/>
                    <a:gd name="T159" fmla="*/ 292 h 158"/>
                    <a:gd name="T160" fmla="+- 0 6365 6356"/>
                    <a:gd name="T161" fmla="*/ T160 w 606"/>
                    <a:gd name="T162" fmla="+- 0 147 142"/>
                    <a:gd name="T163" fmla="*/ 147 h 158"/>
                    <a:gd name="T164" fmla="+- 0 6360 6356"/>
                    <a:gd name="T165" fmla="*/ T164 w 606"/>
                    <a:gd name="T166" fmla="+- 0 151 142"/>
                    <a:gd name="T167" fmla="*/ 151 h 158"/>
                    <a:gd name="T168" fmla="+- 0 6365 6356"/>
                    <a:gd name="T169" fmla="*/ T168 w 606"/>
                    <a:gd name="T170" fmla="+- 0 151 142"/>
                    <a:gd name="T171" fmla="*/ 151 h 158"/>
                    <a:gd name="T172" fmla="+- 0 6365 6356"/>
                    <a:gd name="T173" fmla="*/ T172 w 606"/>
                    <a:gd name="T174" fmla="+- 0 147 142"/>
                    <a:gd name="T175" fmla="*/ 147 h 158"/>
                    <a:gd name="T176" fmla="+- 0 6955 6356"/>
                    <a:gd name="T177" fmla="*/ T176 w 606"/>
                    <a:gd name="T178" fmla="+- 0 147 142"/>
                    <a:gd name="T179" fmla="*/ 147 h 158"/>
                    <a:gd name="T180" fmla="+- 0 6365 6356"/>
                    <a:gd name="T181" fmla="*/ T180 w 606"/>
                    <a:gd name="T182" fmla="+- 0 147 142"/>
                    <a:gd name="T183" fmla="*/ 147 h 158"/>
                    <a:gd name="T184" fmla="+- 0 6365 6356"/>
                    <a:gd name="T185" fmla="*/ T184 w 606"/>
                    <a:gd name="T186" fmla="+- 0 151 142"/>
                    <a:gd name="T187" fmla="*/ 151 h 158"/>
                    <a:gd name="T188" fmla="+- 0 6955 6356"/>
                    <a:gd name="T189" fmla="*/ T188 w 606"/>
                    <a:gd name="T190" fmla="+- 0 151 142"/>
                    <a:gd name="T191" fmla="*/ 151 h 158"/>
                    <a:gd name="T192" fmla="+- 0 6955 6356"/>
                    <a:gd name="T193" fmla="*/ T192 w 606"/>
                    <a:gd name="T194" fmla="+- 0 147 142"/>
                    <a:gd name="T195" fmla="*/ 147 h 158"/>
                    <a:gd name="T196" fmla="+- 0 6962 6356"/>
                    <a:gd name="T197" fmla="*/ T196 w 606"/>
                    <a:gd name="T198" fmla="+- 0 147 142"/>
                    <a:gd name="T199" fmla="*/ 147 h 158"/>
                    <a:gd name="T200" fmla="+- 0 6955 6356"/>
                    <a:gd name="T201" fmla="*/ T200 w 606"/>
                    <a:gd name="T202" fmla="+- 0 147 142"/>
                    <a:gd name="T203" fmla="*/ 147 h 158"/>
                    <a:gd name="T204" fmla="+- 0 6959 6356"/>
                    <a:gd name="T205" fmla="*/ T204 w 606"/>
                    <a:gd name="T206" fmla="+- 0 151 142"/>
                    <a:gd name="T207" fmla="*/ 151 h 158"/>
                    <a:gd name="T208" fmla="+- 0 6962 6356"/>
                    <a:gd name="T209" fmla="*/ T208 w 606"/>
                    <a:gd name="T210" fmla="+- 0 151 142"/>
                    <a:gd name="T211" fmla="*/ 151 h 158"/>
                    <a:gd name="T212" fmla="+- 0 6962 6356"/>
                    <a:gd name="T213" fmla="*/ T212 w 606"/>
                    <a:gd name="T214" fmla="+- 0 147 142"/>
                    <a:gd name="T215" fmla="*/ 147 h 158"/>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 ang="0">
                      <a:pos x="T129" y="T131"/>
                    </a:cxn>
                    <a:cxn ang="0">
                      <a:pos x="T133" y="T135"/>
                    </a:cxn>
                    <a:cxn ang="0">
                      <a:pos x="T137" y="T139"/>
                    </a:cxn>
                    <a:cxn ang="0">
                      <a:pos x="T141" y="T143"/>
                    </a:cxn>
                    <a:cxn ang="0">
                      <a:pos x="T145" y="T147"/>
                    </a:cxn>
                    <a:cxn ang="0">
                      <a:pos x="T149" y="T151"/>
                    </a:cxn>
                    <a:cxn ang="0">
                      <a:pos x="T153" y="T155"/>
                    </a:cxn>
                    <a:cxn ang="0">
                      <a:pos x="T157" y="T159"/>
                    </a:cxn>
                    <a:cxn ang="0">
                      <a:pos x="T161" y="T163"/>
                    </a:cxn>
                    <a:cxn ang="0">
                      <a:pos x="T165" y="T167"/>
                    </a:cxn>
                    <a:cxn ang="0">
                      <a:pos x="T169" y="T171"/>
                    </a:cxn>
                    <a:cxn ang="0">
                      <a:pos x="T173" y="T175"/>
                    </a:cxn>
                    <a:cxn ang="0">
                      <a:pos x="T177" y="T179"/>
                    </a:cxn>
                    <a:cxn ang="0">
                      <a:pos x="T181" y="T183"/>
                    </a:cxn>
                    <a:cxn ang="0">
                      <a:pos x="T185" y="T187"/>
                    </a:cxn>
                    <a:cxn ang="0">
                      <a:pos x="T189" y="T191"/>
                    </a:cxn>
                    <a:cxn ang="0">
                      <a:pos x="T193" y="T195"/>
                    </a:cxn>
                    <a:cxn ang="0">
                      <a:pos x="T197" y="T199"/>
                    </a:cxn>
                    <a:cxn ang="0">
                      <a:pos x="T201" y="T203"/>
                    </a:cxn>
                    <a:cxn ang="0">
                      <a:pos x="T205" y="T207"/>
                    </a:cxn>
                    <a:cxn ang="0">
                      <a:pos x="T209" y="T211"/>
                    </a:cxn>
                    <a:cxn ang="0">
                      <a:pos x="T213" y="T215"/>
                    </a:cxn>
                  </a:cxnLst>
                  <a:rect l="0" t="0" r="r" b="b"/>
                  <a:pathLst>
                    <a:path w="606" h="158">
                      <a:moveTo>
                        <a:pt x="603" y="0"/>
                      </a:moveTo>
                      <a:lnTo>
                        <a:pt x="4" y="0"/>
                      </a:lnTo>
                      <a:lnTo>
                        <a:pt x="2" y="1"/>
                      </a:lnTo>
                      <a:lnTo>
                        <a:pt x="0" y="5"/>
                      </a:lnTo>
                      <a:lnTo>
                        <a:pt x="0" y="154"/>
                      </a:lnTo>
                      <a:lnTo>
                        <a:pt x="2" y="156"/>
                      </a:lnTo>
                      <a:lnTo>
                        <a:pt x="4" y="157"/>
                      </a:lnTo>
                      <a:lnTo>
                        <a:pt x="603" y="157"/>
                      </a:lnTo>
                      <a:lnTo>
                        <a:pt x="606" y="156"/>
                      </a:lnTo>
                      <a:lnTo>
                        <a:pt x="606" y="154"/>
                      </a:lnTo>
                      <a:lnTo>
                        <a:pt x="9" y="154"/>
                      </a:lnTo>
                      <a:lnTo>
                        <a:pt x="4" y="150"/>
                      </a:lnTo>
                      <a:lnTo>
                        <a:pt x="9" y="150"/>
                      </a:lnTo>
                      <a:lnTo>
                        <a:pt x="9" y="9"/>
                      </a:lnTo>
                      <a:lnTo>
                        <a:pt x="4" y="9"/>
                      </a:lnTo>
                      <a:lnTo>
                        <a:pt x="9" y="5"/>
                      </a:lnTo>
                      <a:lnTo>
                        <a:pt x="606" y="5"/>
                      </a:lnTo>
                      <a:lnTo>
                        <a:pt x="606" y="1"/>
                      </a:lnTo>
                      <a:lnTo>
                        <a:pt x="603" y="0"/>
                      </a:lnTo>
                      <a:close/>
                      <a:moveTo>
                        <a:pt x="9" y="150"/>
                      </a:moveTo>
                      <a:lnTo>
                        <a:pt x="4" y="150"/>
                      </a:lnTo>
                      <a:lnTo>
                        <a:pt x="9" y="154"/>
                      </a:lnTo>
                      <a:lnTo>
                        <a:pt x="9" y="150"/>
                      </a:lnTo>
                      <a:close/>
                      <a:moveTo>
                        <a:pt x="599" y="150"/>
                      </a:moveTo>
                      <a:lnTo>
                        <a:pt x="9" y="150"/>
                      </a:lnTo>
                      <a:lnTo>
                        <a:pt x="9" y="154"/>
                      </a:lnTo>
                      <a:lnTo>
                        <a:pt x="599" y="154"/>
                      </a:lnTo>
                      <a:lnTo>
                        <a:pt x="599" y="150"/>
                      </a:lnTo>
                      <a:close/>
                      <a:moveTo>
                        <a:pt x="599" y="5"/>
                      </a:moveTo>
                      <a:lnTo>
                        <a:pt x="599" y="154"/>
                      </a:lnTo>
                      <a:lnTo>
                        <a:pt x="603" y="150"/>
                      </a:lnTo>
                      <a:lnTo>
                        <a:pt x="606" y="150"/>
                      </a:lnTo>
                      <a:lnTo>
                        <a:pt x="606" y="9"/>
                      </a:lnTo>
                      <a:lnTo>
                        <a:pt x="603" y="9"/>
                      </a:lnTo>
                      <a:lnTo>
                        <a:pt x="599" y="5"/>
                      </a:lnTo>
                      <a:close/>
                      <a:moveTo>
                        <a:pt x="606" y="150"/>
                      </a:moveTo>
                      <a:lnTo>
                        <a:pt x="603" y="150"/>
                      </a:lnTo>
                      <a:lnTo>
                        <a:pt x="599" y="154"/>
                      </a:lnTo>
                      <a:lnTo>
                        <a:pt x="606" y="154"/>
                      </a:lnTo>
                      <a:lnTo>
                        <a:pt x="606" y="150"/>
                      </a:lnTo>
                      <a:close/>
                      <a:moveTo>
                        <a:pt x="9" y="5"/>
                      </a:moveTo>
                      <a:lnTo>
                        <a:pt x="4" y="9"/>
                      </a:lnTo>
                      <a:lnTo>
                        <a:pt x="9" y="9"/>
                      </a:lnTo>
                      <a:lnTo>
                        <a:pt x="9" y="5"/>
                      </a:lnTo>
                      <a:close/>
                      <a:moveTo>
                        <a:pt x="599" y="5"/>
                      </a:moveTo>
                      <a:lnTo>
                        <a:pt x="9" y="5"/>
                      </a:lnTo>
                      <a:lnTo>
                        <a:pt x="9" y="9"/>
                      </a:lnTo>
                      <a:lnTo>
                        <a:pt x="599" y="9"/>
                      </a:lnTo>
                      <a:lnTo>
                        <a:pt x="599" y="5"/>
                      </a:lnTo>
                      <a:close/>
                      <a:moveTo>
                        <a:pt x="606" y="5"/>
                      </a:moveTo>
                      <a:lnTo>
                        <a:pt x="599" y="5"/>
                      </a:lnTo>
                      <a:lnTo>
                        <a:pt x="603" y="9"/>
                      </a:lnTo>
                      <a:lnTo>
                        <a:pt x="606" y="9"/>
                      </a:lnTo>
                      <a:lnTo>
                        <a:pt x="606"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sp>
              <p:nvSpPr>
                <p:cNvPr id="21" name="Rectangle 20"/>
                <p:cNvSpPr>
                  <a:spLocks noChangeArrowheads="1"/>
                </p:cNvSpPr>
                <p:nvPr/>
              </p:nvSpPr>
              <p:spPr bwMode="auto">
                <a:xfrm>
                  <a:off x="6360" y="364"/>
                  <a:ext cx="599" cy="151"/>
                </a:xfrm>
                <a:prstGeom prst="rect">
                  <a:avLst/>
                </a:prstGeom>
                <a:solidFill>
                  <a:srgbClr val="EFEF1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sp>
              <p:nvSpPr>
                <p:cNvPr id="22" name="AutoShape 522"/>
                <p:cNvSpPr>
                  <a:spLocks/>
                </p:cNvSpPr>
                <p:nvPr/>
              </p:nvSpPr>
              <p:spPr bwMode="auto">
                <a:xfrm>
                  <a:off x="6359" y="363"/>
                  <a:ext cx="602" cy="154"/>
                </a:xfrm>
                <a:custGeom>
                  <a:avLst/>
                  <a:gdLst>
                    <a:gd name="T0" fmla="+- 0 6359 6359"/>
                    <a:gd name="T1" fmla="*/ T0 w 602"/>
                    <a:gd name="T2" fmla="+- 0 515 363"/>
                    <a:gd name="T3" fmla="*/ 515 h 154"/>
                    <a:gd name="T4" fmla="+- 0 6960 6359"/>
                    <a:gd name="T5" fmla="*/ T4 w 602"/>
                    <a:gd name="T6" fmla="+- 0 515 363"/>
                    <a:gd name="T7" fmla="*/ 515 h 154"/>
                    <a:gd name="T8" fmla="+- 0 6959 6359"/>
                    <a:gd name="T9" fmla="*/ T8 w 602"/>
                    <a:gd name="T10" fmla="+- 0 363 363"/>
                    <a:gd name="T11" fmla="*/ 363 h 154"/>
                    <a:gd name="T12" fmla="+- 0 6959 6359"/>
                    <a:gd name="T13" fmla="*/ T12 w 602"/>
                    <a:gd name="T14" fmla="+- 0 517 363"/>
                    <a:gd name="T15" fmla="*/ 517 h 154"/>
                    <a:gd name="T16" fmla="+- 0 6359 6359"/>
                    <a:gd name="T17" fmla="*/ T16 w 602"/>
                    <a:gd name="T18" fmla="+- 0 364 363"/>
                    <a:gd name="T19" fmla="*/ 364 h 154"/>
                    <a:gd name="T20" fmla="+- 0 6960 6359"/>
                    <a:gd name="T21" fmla="*/ T20 w 602"/>
                    <a:gd name="T22" fmla="+- 0 364 363"/>
                    <a:gd name="T23" fmla="*/ 364 h 154"/>
                    <a:gd name="T24" fmla="+- 0 6360 6359"/>
                    <a:gd name="T25" fmla="*/ T24 w 602"/>
                    <a:gd name="T26" fmla="+- 0 363 363"/>
                    <a:gd name="T27" fmla="*/ 363 h 154"/>
                    <a:gd name="T28" fmla="+- 0 6360 6359"/>
                    <a:gd name="T29" fmla="*/ T28 w 602"/>
                    <a:gd name="T30" fmla="+- 0 517 363"/>
                    <a:gd name="T31" fmla="*/ 517 h 154"/>
                  </a:gdLst>
                  <a:ahLst/>
                  <a:cxnLst>
                    <a:cxn ang="0">
                      <a:pos x="T1" y="T3"/>
                    </a:cxn>
                    <a:cxn ang="0">
                      <a:pos x="T5" y="T7"/>
                    </a:cxn>
                    <a:cxn ang="0">
                      <a:pos x="T9" y="T11"/>
                    </a:cxn>
                    <a:cxn ang="0">
                      <a:pos x="T13" y="T15"/>
                    </a:cxn>
                    <a:cxn ang="0">
                      <a:pos x="T17" y="T19"/>
                    </a:cxn>
                    <a:cxn ang="0">
                      <a:pos x="T21" y="T23"/>
                    </a:cxn>
                    <a:cxn ang="0">
                      <a:pos x="T25" y="T27"/>
                    </a:cxn>
                    <a:cxn ang="0">
                      <a:pos x="T29" y="T31"/>
                    </a:cxn>
                  </a:cxnLst>
                  <a:rect l="0" t="0" r="r" b="b"/>
                  <a:pathLst>
                    <a:path w="602" h="154">
                      <a:moveTo>
                        <a:pt x="0" y="152"/>
                      </a:moveTo>
                      <a:lnTo>
                        <a:pt x="601" y="152"/>
                      </a:lnTo>
                      <a:moveTo>
                        <a:pt x="600" y="0"/>
                      </a:moveTo>
                      <a:lnTo>
                        <a:pt x="600" y="154"/>
                      </a:lnTo>
                      <a:moveTo>
                        <a:pt x="0" y="1"/>
                      </a:moveTo>
                      <a:lnTo>
                        <a:pt x="601" y="1"/>
                      </a:lnTo>
                      <a:moveTo>
                        <a:pt x="1" y="0"/>
                      </a:moveTo>
                      <a:lnTo>
                        <a:pt x="1" y="154"/>
                      </a:lnTo>
                    </a:path>
                  </a:pathLst>
                </a:custGeom>
                <a:noFill/>
                <a:ln w="1524">
                  <a:solidFill>
                    <a:srgbClr val="EFEF1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3" name="Group 12"/>
              <p:cNvGrpSpPr>
                <a:grpSpLocks/>
              </p:cNvGrpSpPr>
              <p:nvPr/>
            </p:nvGrpSpPr>
            <p:grpSpPr bwMode="auto">
              <a:xfrm>
                <a:off x="3276600" y="4800482"/>
                <a:ext cx="390525" cy="118"/>
                <a:chOff x="6359" y="837"/>
                <a:chExt cx="615" cy="118"/>
              </a:xfrm>
            </p:grpSpPr>
            <p:cxnSp>
              <p:nvCxnSpPr>
                <p:cNvPr id="18" name="Line 520"/>
                <p:cNvCxnSpPr>
                  <a:cxnSpLocks noChangeShapeType="1"/>
                </p:cNvCxnSpPr>
                <p:nvPr/>
              </p:nvCxnSpPr>
              <p:spPr bwMode="auto">
                <a:xfrm>
                  <a:off x="6359" y="896"/>
                  <a:ext cx="615" cy="0"/>
                </a:xfrm>
                <a:prstGeom prst="line">
                  <a:avLst/>
                </a:prstGeom>
                <a:noFill/>
                <a:ln w="7620">
                  <a:solidFill>
                    <a:srgbClr val="000000"/>
                  </a:solidFill>
                  <a:round/>
                  <a:headEnd/>
                  <a:tailEnd/>
                </a:ln>
                <a:extLst>
                  <a:ext uri="{909E8E84-426E-40DD-AFC4-6F175D3DCCD1}">
                    <a14:hiddenFill xmlns:a14="http://schemas.microsoft.com/office/drawing/2010/main">
                      <a:noFill/>
                    </a14:hiddenFill>
                  </a:ext>
                </a:extLst>
              </p:spPr>
            </p:cxnSp>
            <p:pic>
              <p:nvPicPr>
                <p:cNvPr id="19"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 y="837"/>
                  <a:ext cx="118"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TextBox 13"/>
              <p:cNvSpPr txBox="1"/>
              <p:nvPr/>
            </p:nvSpPr>
            <p:spPr>
              <a:xfrm>
                <a:off x="2895600" y="2743200"/>
                <a:ext cx="310917" cy="1295400"/>
              </a:xfrm>
              <a:prstGeom prst="rect">
                <a:avLst/>
              </a:prstGeom>
              <a:noFill/>
            </p:spPr>
            <p:txBody>
              <a:bodyPr vert="vert270" wrap="square" rtlCol="0">
                <a:spAutoFit/>
              </a:bodyPr>
              <a:lstStyle/>
              <a:p>
                <a:r>
                  <a:rPr lang="en-US" sz="600" dirty="0"/>
                  <a:t>Current density in MA/cm²</a:t>
                </a:r>
              </a:p>
            </p:txBody>
          </p:sp>
          <p:sp>
            <p:nvSpPr>
              <p:cNvPr id="16" name="TextBox 15"/>
              <p:cNvSpPr txBox="1"/>
              <p:nvPr/>
            </p:nvSpPr>
            <p:spPr>
              <a:xfrm>
                <a:off x="3140381" y="2551615"/>
                <a:ext cx="2806065" cy="424327"/>
              </a:xfrm>
              <a:prstGeom prst="rect">
                <a:avLst/>
              </a:prstGeom>
              <a:noFill/>
            </p:spPr>
            <p:txBody>
              <a:bodyPr wrap="square" rtlCol="0">
                <a:spAutoFit/>
              </a:bodyPr>
              <a:lstStyle/>
              <a:p>
                <a:pPr algn="ctr"/>
                <a:r>
                  <a:rPr lang="en-US" sz="800" dirty="0"/>
                  <a:t>Minimum gate length in nm</a:t>
                </a:r>
              </a:p>
              <a:p>
                <a:r>
                  <a:rPr lang="en-US" sz="800" dirty="0"/>
                  <a:t> </a:t>
                </a:r>
                <a:r>
                  <a:rPr lang="en-US" sz="600" dirty="0"/>
                  <a:t>18   </a:t>
                </a:r>
                <a:r>
                  <a:rPr lang="en-US" sz="600" dirty="0" smtClean="0"/>
                  <a:t>  </a:t>
                </a:r>
                <a:r>
                  <a:rPr lang="en-US" sz="600" dirty="0"/>
                  <a:t>17  </a:t>
                </a:r>
                <a:r>
                  <a:rPr lang="en-US" sz="600" dirty="0" smtClean="0"/>
                  <a:t>    </a:t>
                </a:r>
                <a:r>
                  <a:rPr lang="en-US" sz="600" dirty="0"/>
                  <a:t>15   </a:t>
                </a:r>
                <a:r>
                  <a:rPr lang="en-US" sz="600" dirty="0" smtClean="0"/>
                  <a:t>  </a:t>
                </a:r>
                <a:r>
                  <a:rPr lang="en-US" sz="600" dirty="0"/>
                  <a:t>14    </a:t>
                </a:r>
                <a:r>
                  <a:rPr lang="en-US" sz="600" dirty="0" smtClean="0"/>
                  <a:t>  </a:t>
                </a:r>
                <a:r>
                  <a:rPr lang="en-US" sz="600" dirty="0"/>
                  <a:t>13   </a:t>
                </a:r>
                <a:r>
                  <a:rPr lang="en-US" sz="600" dirty="0" smtClean="0"/>
                  <a:t>  </a:t>
                </a:r>
                <a:r>
                  <a:rPr lang="en-US" sz="600" dirty="0"/>
                  <a:t>12 </a:t>
                </a:r>
                <a:r>
                  <a:rPr lang="en-US" sz="600" dirty="0" smtClean="0"/>
                  <a:t>     </a:t>
                </a:r>
                <a:r>
                  <a:rPr lang="en-US" sz="600" dirty="0"/>
                  <a:t>11  </a:t>
                </a:r>
                <a:r>
                  <a:rPr lang="en-US" sz="600" dirty="0" smtClean="0"/>
                  <a:t>    </a:t>
                </a:r>
                <a:r>
                  <a:rPr lang="en-US" sz="600" dirty="0"/>
                  <a:t>10  </a:t>
                </a:r>
                <a:r>
                  <a:rPr lang="en-US" sz="600" dirty="0" smtClean="0"/>
                  <a:t>    </a:t>
                </a:r>
                <a:r>
                  <a:rPr lang="en-US" sz="600" dirty="0"/>
                  <a:t>9   </a:t>
                </a:r>
                <a:r>
                  <a:rPr lang="en-US" sz="600" dirty="0" smtClean="0"/>
                  <a:t>    </a:t>
                </a:r>
                <a:r>
                  <a:rPr lang="en-US" sz="800" dirty="0"/>
                  <a:t>8  </a:t>
                </a:r>
                <a:r>
                  <a:rPr lang="en-US" sz="800" dirty="0" smtClean="0"/>
                  <a:t>    </a:t>
                </a:r>
                <a:r>
                  <a:rPr lang="en-US" sz="800" dirty="0"/>
                  <a:t>7</a:t>
                </a:r>
              </a:p>
            </p:txBody>
          </p:sp>
          <p:sp>
            <p:nvSpPr>
              <p:cNvPr id="17" name="TextBox 16"/>
              <p:cNvSpPr txBox="1"/>
              <p:nvPr/>
            </p:nvSpPr>
            <p:spPr>
              <a:xfrm>
                <a:off x="3733800" y="4260880"/>
                <a:ext cx="3352800" cy="887230"/>
              </a:xfrm>
              <a:prstGeom prst="rect">
                <a:avLst/>
              </a:prstGeom>
              <a:noFill/>
            </p:spPr>
            <p:txBody>
              <a:bodyPr wrap="square" rtlCol="0">
                <a:spAutoFit/>
              </a:bodyPr>
              <a:lstStyle/>
              <a:p>
                <a:r>
                  <a:rPr lang="en-US" sz="800" dirty="0"/>
                  <a:t>Currently used manufacturing solutions </a:t>
                </a:r>
              </a:p>
              <a:p>
                <a:r>
                  <a:rPr lang="en-US" sz="800" dirty="0" smtClean="0"/>
                  <a:t>Manufacturable </a:t>
                </a:r>
                <a:r>
                  <a:rPr lang="en-US" sz="800" dirty="0"/>
                  <a:t>EM-robust solutions are known </a:t>
                </a:r>
              </a:p>
              <a:p>
                <a:r>
                  <a:rPr lang="en-US" sz="800" dirty="0" smtClean="0"/>
                  <a:t>Manufacturable </a:t>
                </a:r>
                <a:r>
                  <a:rPr lang="en-US" sz="800" dirty="0"/>
                  <a:t>EM-robust solutions are NOT known </a:t>
                </a:r>
              </a:p>
              <a:p>
                <a:r>
                  <a:rPr lang="en-US" sz="800" b="1" dirty="0" smtClean="0"/>
                  <a:t>Required </a:t>
                </a:r>
                <a:r>
                  <a:rPr lang="en-US" sz="800" b="1" dirty="0"/>
                  <a:t>current density for driving four inverter gates</a:t>
                </a:r>
              </a:p>
            </p:txBody>
          </p:sp>
          <p:sp>
            <p:nvSpPr>
              <p:cNvPr id="15" name="TextBox 14"/>
              <p:cNvSpPr txBox="1"/>
              <p:nvPr/>
            </p:nvSpPr>
            <p:spPr>
              <a:xfrm>
                <a:off x="3124200" y="3962400"/>
                <a:ext cx="3412761" cy="270027"/>
              </a:xfrm>
              <a:prstGeom prst="rect">
                <a:avLst/>
              </a:prstGeom>
              <a:noFill/>
            </p:spPr>
            <p:txBody>
              <a:bodyPr wrap="square" rtlCol="0">
                <a:spAutoFit/>
              </a:bodyPr>
              <a:lstStyle/>
              <a:p>
                <a:r>
                  <a:rPr lang="en-US" sz="800" dirty="0"/>
                  <a:t>                             </a:t>
                </a:r>
                <a:r>
                  <a:rPr lang="en-US" sz="600" dirty="0"/>
                  <a:t>2014     </a:t>
                </a:r>
                <a:r>
                  <a:rPr lang="en-US" sz="600" dirty="0" smtClean="0"/>
                  <a:t>    </a:t>
                </a:r>
                <a:r>
                  <a:rPr lang="en-US" sz="600" dirty="0"/>
                  <a:t>2016   </a:t>
                </a:r>
                <a:r>
                  <a:rPr lang="en-US" sz="600" dirty="0" smtClean="0"/>
                  <a:t>    </a:t>
                </a:r>
                <a:r>
                  <a:rPr lang="en-US" sz="600" dirty="0"/>
                  <a:t>2018       </a:t>
                </a:r>
                <a:r>
                  <a:rPr lang="en-US" sz="600" dirty="0" smtClean="0"/>
                  <a:t>   2020</a:t>
                </a:r>
                <a:r>
                  <a:rPr lang="en-US" sz="800" dirty="0" smtClean="0"/>
                  <a:t>        </a:t>
                </a:r>
                <a:r>
                  <a:rPr lang="en-US" sz="600" dirty="0" smtClean="0"/>
                  <a:t>2022  </a:t>
                </a:r>
                <a:r>
                  <a:rPr lang="en-US" sz="600" dirty="0"/>
                  <a:t>Year</a:t>
                </a:r>
              </a:p>
            </p:txBody>
          </p:sp>
        </p:grpSp>
      </p:grpSp>
      <p:pic>
        <p:nvPicPr>
          <p:cNvPr id="48" name="image3.jpeg"/>
          <p:cNvPicPr/>
          <p:nvPr/>
        </p:nvPicPr>
        <p:blipFill>
          <a:blip r:embed="rId5" cstate="print"/>
          <a:stretch>
            <a:fillRect/>
          </a:stretch>
        </p:blipFill>
        <p:spPr>
          <a:xfrm>
            <a:off x="3544421" y="2482763"/>
            <a:ext cx="2322979" cy="954936"/>
          </a:xfrm>
          <a:prstGeom prst="rect">
            <a:avLst/>
          </a:prstGeom>
        </p:spPr>
      </p:pic>
      <p:grpSp>
        <p:nvGrpSpPr>
          <p:cNvPr id="49" name="Group 48"/>
          <p:cNvGrpSpPr/>
          <p:nvPr/>
        </p:nvGrpSpPr>
        <p:grpSpPr>
          <a:xfrm>
            <a:off x="3510409" y="3534707"/>
            <a:ext cx="2507499" cy="1006984"/>
            <a:chOff x="304800" y="4038600"/>
            <a:chExt cx="7086600" cy="2809875"/>
          </a:xfrm>
        </p:grpSpPr>
        <p:pic>
          <p:nvPicPr>
            <p:cNvPr id="50" name="image26.png"/>
            <p:cNvPicPr/>
            <p:nvPr/>
          </p:nvPicPr>
          <p:blipFill>
            <a:blip r:embed="rId6" cstate="print"/>
            <a:stretch>
              <a:fillRect/>
            </a:stretch>
          </p:blipFill>
          <p:spPr>
            <a:xfrm>
              <a:off x="304800" y="4424246"/>
              <a:ext cx="2514600" cy="2171700"/>
            </a:xfrm>
            <a:prstGeom prst="rect">
              <a:avLst/>
            </a:prstGeom>
          </p:spPr>
        </p:pic>
        <p:grpSp>
          <p:nvGrpSpPr>
            <p:cNvPr id="51" name="Group 50"/>
            <p:cNvGrpSpPr>
              <a:grpSpLocks/>
            </p:cNvGrpSpPr>
            <p:nvPr/>
          </p:nvGrpSpPr>
          <p:grpSpPr bwMode="auto">
            <a:xfrm>
              <a:off x="2971800" y="5400169"/>
              <a:ext cx="1407160" cy="171450"/>
              <a:chOff x="0" y="0"/>
              <a:chExt cx="2216" cy="270"/>
            </a:xfrm>
          </p:grpSpPr>
          <p:grpSp>
            <p:nvGrpSpPr>
              <p:cNvPr id="53" name="Group 52"/>
              <p:cNvGrpSpPr>
                <a:grpSpLocks/>
              </p:cNvGrpSpPr>
              <p:nvPr/>
            </p:nvGrpSpPr>
            <p:grpSpPr bwMode="auto">
              <a:xfrm>
                <a:off x="0" y="0"/>
                <a:ext cx="2216" cy="270"/>
                <a:chOff x="0" y="0"/>
                <a:chExt cx="2216" cy="270"/>
              </a:xfrm>
            </p:grpSpPr>
            <p:sp>
              <p:nvSpPr>
                <p:cNvPr id="54" name="Freeform 53"/>
                <p:cNvSpPr>
                  <a:spLocks/>
                </p:cNvSpPr>
                <p:nvPr/>
              </p:nvSpPr>
              <p:spPr bwMode="auto">
                <a:xfrm>
                  <a:off x="0" y="0"/>
                  <a:ext cx="2216" cy="270"/>
                </a:xfrm>
                <a:custGeom>
                  <a:avLst/>
                  <a:gdLst>
                    <a:gd name="T0" fmla="*/ 1991 w 2216"/>
                    <a:gd name="T1" fmla="*/ 180 h 270"/>
                    <a:gd name="T2" fmla="*/ 1991 w 2216"/>
                    <a:gd name="T3" fmla="*/ 90 h 270"/>
                    <a:gd name="T4" fmla="*/ 0 w 2216"/>
                    <a:gd name="T5" fmla="*/ 90 h 270"/>
                    <a:gd name="T6" fmla="*/ 0 w 2216"/>
                    <a:gd name="T7" fmla="*/ 180 h 270"/>
                    <a:gd name="T8" fmla="*/ 1991 w 2216"/>
                    <a:gd name="T9" fmla="*/ 180 h 270"/>
                  </a:gdLst>
                  <a:ahLst/>
                  <a:cxnLst>
                    <a:cxn ang="0">
                      <a:pos x="T0" y="T1"/>
                    </a:cxn>
                    <a:cxn ang="0">
                      <a:pos x="T2" y="T3"/>
                    </a:cxn>
                    <a:cxn ang="0">
                      <a:pos x="T4" y="T5"/>
                    </a:cxn>
                    <a:cxn ang="0">
                      <a:pos x="T6" y="T7"/>
                    </a:cxn>
                    <a:cxn ang="0">
                      <a:pos x="T8" y="T9"/>
                    </a:cxn>
                  </a:cxnLst>
                  <a:rect l="0" t="0" r="r" b="b"/>
                  <a:pathLst>
                    <a:path w="2216" h="270">
                      <a:moveTo>
                        <a:pt x="1991" y="180"/>
                      </a:moveTo>
                      <a:lnTo>
                        <a:pt x="1991" y="90"/>
                      </a:lnTo>
                      <a:lnTo>
                        <a:pt x="0" y="90"/>
                      </a:lnTo>
                      <a:lnTo>
                        <a:pt x="0" y="180"/>
                      </a:lnTo>
                      <a:lnTo>
                        <a:pt x="1991"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sp>
              <p:nvSpPr>
                <p:cNvPr id="55" name="Freeform 54"/>
                <p:cNvSpPr>
                  <a:spLocks/>
                </p:cNvSpPr>
                <p:nvPr/>
              </p:nvSpPr>
              <p:spPr bwMode="auto">
                <a:xfrm>
                  <a:off x="0" y="0"/>
                  <a:ext cx="2216" cy="270"/>
                </a:xfrm>
                <a:custGeom>
                  <a:avLst/>
                  <a:gdLst>
                    <a:gd name="T0" fmla="*/ 2215 w 2216"/>
                    <a:gd name="T1" fmla="*/ 136 h 270"/>
                    <a:gd name="T2" fmla="*/ 1945 w 2216"/>
                    <a:gd name="T3" fmla="*/ 0 h 270"/>
                    <a:gd name="T4" fmla="*/ 1945 w 2216"/>
                    <a:gd name="T5" fmla="*/ 90 h 270"/>
                    <a:gd name="T6" fmla="*/ 1991 w 2216"/>
                    <a:gd name="T7" fmla="*/ 90 h 270"/>
                    <a:gd name="T8" fmla="*/ 1991 w 2216"/>
                    <a:gd name="T9" fmla="*/ 247 h 270"/>
                    <a:gd name="T10" fmla="*/ 2215 w 2216"/>
                    <a:gd name="T11" fmla="*/ 136 h 270"/>
                  </a:gdLst>
                  <a:ahLst/>
                  <a:cxnLst>
                    <a:cxn ang="0">
                      <a:pos x="T0" y="T1"/>
                    </a:cxn>
                    <a:cxn ang="0">
                      <a:pos x="T2" y="T3"/>
                    </a:cxn>
                    <a:cxn ang="0">
                      <a:pos x="T4" y="T5"/>
                    </a:cxn>
                    <a:cxn ang="0">
                      <a:pos x="T6" y="T7"/>
                    </a:cxn>
                    <a:cxn ang="0">
                      <a:pos x="T8" y="T9"/>
                    </a:cxn>
                    <a:cxn ang="0">
                      <a:pos x="T10" y="T11"/>
                    </a:cxn>
                  </a:cxnLst>
                  <a:rect l="0" t="0" r="r" b="b"/>
                  <a:pathLst>
                    <a:path w="2216" h="270">
                      <a:moveTo>
                        <a:pt x="2215" y="136"/>
                      </a:moveTo>
                      <a:lnTo>
                        <a:pt x="1945" y="0"/>
                      </a:lnTo>
                      <a:lnTo>
                        <a:pt x="1945" y="90"/>
                      </a:lnTo>
                      <a:lnTo>
                        <a:pt x="1991" y="90"/>
                      </a:lnTo>
                      <a:lnTo>
                        <a:pt x="1991" y="247"/>
                      </a:lnTo>
                      <a:lnTo>
                        <a:pt x="2215" y="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sp>
              <p:nvSpPr>
                <p:cNvPr id="56" name="Freeform 55"/>
                <p:cNvSpPr>
                  <a:spLocks/>
                </p:cNvSpPr>
                <p:nvPr/>
              </p:nvSpPr>
              <p:spPr bwMode="auto">
                <a:xfrm>
                  <a:off x="0" y="0"/>
                  <a:ext cx="2216" cy="270"/>
                </a:xfrm>
                <a:custGeom>
                  <a:avLst/>
                  <a:gdLst>
                    <a:gd name="T0" fmla="*/ 1991 w 2216"/>
                    <a:gd name="T1" fmla="*/ 247 h 270"/>
                    <a:gd name="T2" fmla="*/ 1991 w 2216"/>
                    <a:gd name="T3" fmla="*/ 180 h 270"/>
                    <a:gd name="T4" fmla="*/ 1945 w 2216"/>
                    <a:gd name="T5" fmla="*/ 180 h 270"/>
                    <a:gd name="T6" fmla="*/ 1945 w 2216"/>
                    <a:gd name="T7" fmla="*/ 270 h 270"/>
                    <a:gd name="T8" fmla="*/ 1991 w 2216"/>
                    <a:gd name="T9" fmla="*/ 247 h 270"/>
                  </a:gdLst>
                  <a:ahLst/>
                  <a:cxnLst>
                    <a:cxn ang="0">
                      <a:pos x="T0" y="T1"/>
                    </a:cxn>
                    <a:cxn ang="0">
                      <a:pos x="T2" y="T3"/>
                    </a:cxn>
                    <a:cxn ang="0">
                      <a:pos x="T4" y="T5"/>
                    </a:cxn>
                    <a:cxn ang="0">
                      <a:pos x="T6" y="T7"/>
                    </a:cxn>
                    <a:cxn ang="0">
                      <a:pos x="T8" y="T9"/>
                    </a:cxn>
                  </a:cxnLst>
                  <a:rect l="0" t="0" r="r" b="b"/>
                  <a:pathLst>
                    <a:path w="2216" h="270">
                      <a:moveTo>
                        <a:pt x="1991" y="247"/>
                      </a:moveTo>
                      <a:lnTo>
                        <a:pt x="1991" y="180"/>
                      </a:lnTo>
                      <a:lnTo>
                        <a:pt x="1945" y="180"/>
                      </a:lnTo>
                      <a:lnTo>
                        <a:pt x="1945" y="270"/>
                      </a:lnTo>
                      <a:lnTo>
                        <a:pt x="1991" y="2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grpSp>
        </p:grpSp>
        <p:pic>
          <p:nvPicPr>
            <p:cNvPr id="52" name="image27.png"/>
            <p:cNvPicPr/>
            <p:nvPr/>
          </p:nvPicPr>
          <p:blipFill>
            <a:blip r:embed="rId7" cstate="print"/>
            <a:stretch>
              <a:fillRect/>
            </a:stretch>
          </p:blipFill>
          <p:spPr>
            <a:xfrm>
              <a:off x="4553585" y="4038600"/>
              <a:ext cx="2837815" cy="2809875"/>
            </a:xfrm>
            <a:prstGeom prst="rect">
              <a:avLst/>
            </a:prstGeom>
          </p:spPr>
        </p:pic>
      </p:grpSp>
      <p:grpSp>
        <p:nvGrpSpPr>
          <p:cNvPr id="71" name="Group 70"/>
          <p:cNvGrpSpPr/>
          <p:nvPr/>
        </p:nvGrpSpPr>
        <p:grpSpPr>
          <a:xfrm>
            <a:off x="9296400" y="2328827"/>
            <a:ext cx="2643851" cy="1896349"/>
            <a:chOff x="8481349" y="2219782"/>
            <a:chExt cx="2643851" cy="1896349"/>
          </a:xfrm>
        </p:grpSpPr>
        <p:grpSp>
          <p:nvGrpSpPr>
            <p:cNvPr id="58" name="Group 57"/>
            <p:cNvGrpSpPr/>
            <p:nvPr/>
          </p:nvGrpSpPr>
          <p:grpSpPr>
            <a:xfrm>
              <a:off x="8534400" y="2219782"/>
              <a:ext cx="2514600" cy="1373453"/>
              <a:chOff x="4254500" y="1600200"/>
              <a:chExt cx="4608513" cy="2736850"/>
            </a:xfrm>
          </p:grpSpPr>
          <p:cxnSp>
            <p:nvCxnSpPr>
              <p:cNvPr id="59" name="Straight Connector 58"/>
              <p:cNvCxnSpPr>
                <a:cxnSpLocks noChangeShapeType="1"/>
              </p:cNvCxnSpPr>
              <p:nvPr/>
            </p:nvCxnSpPr>
            <p:spPr bwMode="auto">
              <a:xfrm>
                <a:off x="5549900" y="4337050"/>
                <a:ext cx="3313113" cy="0"/>
              </a:xfrm>
              <a:prstGeom prst="line">
                <a:avLst/>
              </a:prstGeom>
              <a:noFill/>
              <a:ln w="38100" algn="ctr">
                <a:solidFill>
                  <a:srgbClr val="FF9900"/>
                </a:solidFill>
                <a:round/>
                <a:headEnd/>
                <a:tailEnd/>
              </a:ln>
            </p:spPr>
          </p:cxnSp>
          <p:cxnSp>
            <p:nvCxnSpPr>
              <p:cNvPr id="60" name="Straight Arrow Connector 59"/>
              <p:cNvCxnSpPr>
                <a:cxnSpLocks noChangeShapeType="1"/>
              </p:cNvCxnSpPr>
              <p:nvPr/>
            </p:nvCxnSpPr>
            <p:spPr bwMode="auto">
              <a:xfrm flipH="1" flipV="1">
                <a:off x="7494588" y="1889125"/>
                <a:ext cx="1368425" cy="2447925"/>
              </a:xfrm>
              <a:prstGeom prst="straightConnector1">
                <a:avLst/>
              </a:prstGeom>
              <a:noFill/>
              <a:ln w="38100" algn="ctr">
                <a:solidFill>
                  <a:srgbClr val="FF9900"/>
                </a:solidFill>
                <a:round/>
                <a:headEnd/>
                <a:tailEnd type="arrow" w="med" len="med"/>
              </a:ln>
            </p:spPr>
          </p:cxnSp>
          <p:cxnSp>
            <p:nvCxnSpPr>
              <p:cNvPr id="61" name="Straight Connector 60"/>
              <p:cNvCxnSpPr>
                <a:cxnSpLocks noChangeShapeType="1"/>
              </p:cNvCxnSpPr>
              <p:nvPr/>
            </p:nvCxnSpPr>
            <p:spPr bwMode="auto">
              <a:xfrm>
                <a:off x="5046663" y="3832225"/>
                <a:ext cx="503237" cy="0"/>
              </a:xfrm>
              <a:prstGeom prst="line">
                <a:avLst/>
              </a:prstGeom>
              <a:noFill/>
              <a:ln w="38100" algn="ctr">
                <a:solidFill>
                  <a:srgbClr val="FF9900"/>
                </a:solidFill>
                <a:round/>
                <a:headEnd/>
                <a:tailEnd/>
              </a:ln>
            </p:spPr>
          </p:cxnSp>
          <p:cxnSp>
            <p:nvCxnSpPr>
              <p:cNvPr id="62" name="Straight Connector 61"/>
              <p:cNvCxnSpPr>
                <a:cxnSpLocks noChangeShapeType="1"/>
              </p:cNvCxnSpPr>
              <p:nvPr/>
            </p:nvCxnSpPr>
            <p:spPr bwMode="auto">
              <a:xfrm flipH="1" flipV="1">
                <a:off x="4254500" y="1600200"/>
                <a:ext cx="1295400" cy="2232025"/>
              </a:xfrm>
              <a:prstGeom prst="line">
                <a:avLst/>
              </a:prstGeom>
              <a:noFill/>
              <a:ln w="38100" algn="ctr">
                <a:solidFill>
                  <a:srgbClr val="FF9900"/>
                </a:solidFill>
                <a:round/>
                <a:headEnd/>
                <a:tailEnd/>
              </a:ln>
            </p:spPr>
          </p:cxnSp>
          <p:cxnSp>
            <p:nvCxnSpPr>
              <p:cNvPr id="63" name="Straight Arrow Connector 62"/>
              <p:cNvCxnSpPr>
                <a:cxnSpLocks noChangeShapeType="1"/>
              </p:cNvCxnSpPr>
              <p:nvPr/>
            </p:nvCxnSpPr>
            <p:spPr bwMode="auto">
              <a:xfrm>
                <a:off x="4254500" y="1600200"/>
                <a:ext cx="2808288" cy="0"/>
              </a:xfrm>
              <a:prstGeom prst="straightConnector1">
                <a:avLst/>
              </a:prstGeom>
              <a:noFill/>
              <a:ln w="38100" algn="ctr">
                <a:solidFill>
                  <a:srgbClr val="FF9900"/>
                </a:solidFill>
                <a:round/>
                <a:headEnd/>
                <a:tailEnd type="arrow" w="med" len="med"/>
              </a:ln>
            </p:spPr>
          </p:cxnSp>
          <p:cxnSp>
            <p:nvCxnSpPr>
              <p:cNvPr id="64" name="Straight Connector 63"/>
              <p:cNvCxnSpPr>
                <a:cxnSpLocks noChangeShapeType="1"/>
              </p:cNvCxnSpPr>
              <p:nvPr/>
            </p:nvCxnSpPr>
            <p:spPr bwMode="auto">
              <a:xfrm>
                <a:off x="5118100" y="3905250"/>
                <a:ext cx="1296988" cy="0"/>
              </a:xfrm>
              <a:prstGeom prst="line">
                <a:avLst/>
              </a:prstGeom>
              <a:noFill/>
              <a:ln w="38100" algn="ctr">
                <a:solidFill>
                  <a:srgbClr val="FF9900"/>
                </a:solidFill>
                <a:round/>
                <a:headEnd/>
                <a:tailEnd/>
              </a:ln>
            </p:spPr>
          </p:cxnSp>
          <p:cxnSp>
            <p:nvCxnSpPr>
              <p:cNvPr id="65" name="Straight Connector 64"/>
              <p:cNvCxnSpPr>
                <a:cxnSpLocks noChangeShapeType="1"/>
              </p:cNvCxnSpPr>
              <p:nvPr/>
            </p:nvCxnSpPr>
            <p:spPr bwMode="auto">
              <a:xfrm flipH="1" flipV="1">
                <a:off x="5838825" y="2897188"/>
                <a:ext cx="576263" cy="1008062"/>
              </a:xfrm>
              <a:prstGeom prst="line">
                <a:avLst/>
              </a:prstGeom>
              <a:noFill/>
              <a:ln w="38100" algn="ctr">
                <a:solidFill>
                  <a:srgbClr val="FF9900"/>
                </a:solidFill>
                <a:round/>
                <a:headEnd/>
                <a:tailEnd/>
              </a:ln>
            </p:spPr>
          </p:cxnSp>
          <p:cxnSp>
            <p:nvCxnSpPr>
              <p:cNvPr id="66" name="Straight Connector 65"/>
              <p:cNvCxnSpPr>
                <a:cxnSpLocks noChangeShapeType="1"/>
              </p:cNvCxnSpPr>
              <p:nvPr/>
            </p:nvCxnSpPr>
            <p:spPr bwMode="auto">
              <a:xfrm>
                <a:off x="5838825" y="2897188"/>
                <a:ext cx="935038" cy="0"/>
              </a:xfrm>
              <a:prstGeom prst="line">
                <a:avLst/>
              </a:prstGeom>
              <a:noFill/>
              <a:ln w="38100" algn="ctr">
                <a:solidFill>
                  <a:srgbClr val="FF9900"/>
                </a:solidFill>
                <a:round/>
                <a:headEnd/>
                <a:tailEnd/>
              </a:ln>
            </p:spPr>
          </p:cxnSp>
          <p:cxnSp>
            <p:nvCxnSpPr>
              <p:cNvPr id="67" name="Straight Connector 66"/>
              <p:cNvCxnSpPr>
                <a:cxnSpLocks noChangeShapeType="1"/>
              </p:cNvCxnSpPr>
              <p:nvPr/>
            </p:nvCxnSpPr>
            <p:spPr bwMode="auto">
              <a:xfrm flipH="1" flipV="1">
                <a:off x="6342063" y="2176463"/>
                <a:ext cx="431800" cy="720725"/>
              </a:xfrm>
              <a:prstGeom prst="line">
                <a:avLst/>
              </a:prstGeom>
              <a:noFill/>
              <a:ln w="38100" algn="ctr">
                <a:solidFill>
                  <a:srgbClr val="FF9900"/>
                </a:solidFill>
                <a:round/>
                <a:headEnd/>
                <a:tailEnd/>
              </a:ln>
            </p:spPr>
          </p:cxnSp>
          <p:cxnSp>
            <p:nvCxnSpPr>
              <p:cNvPr id="68" name="Straight Arrow Connector 67"/>
              <p:cNvCxnSpPr>
                <a:cxnSpLocks noChangeShapeType="1"/>
              </p:cNvCxnSpPr>
              <p:nvPr/>
            </p:nvCxnSpPr>
            <p:spPr bwMode="auto">
              <a:xfrm>
                <a:off x="6342063" y="2176463"/>
                <a:ext cx="865187" cy="0"/>
              </a:xfrm>
              <a:prstGeom prst="straightConnector1">
                <a:avLst/>
              </a:prstGeom>
              <a:noFill/>
              <a:ln w="38100" algn="ctr">
                <a:solidFill>
                  <a:srgbClr val="FF9900"/>
                </a:solidFill>
                <a:round/>
                <a:headEnd/>
                <a:tailEnd type="arrow" w="med" len="med"/>
              </a:ln>
            </p:spPr>
          </p:cxnSp>
          <p:sp>
            <p:nvSpPr>
              <p:cNvPr id="69" name="Oval 68"/>
              <p:cNvSpPr>
                <a:spLocks noChangeArrowheads="1"/>
              </p:cNvSpPr>
              <p:nvPr/>
            </p:nvSpPr>
            <p:spPr bwMode="auto">
              <a:xfrm>
                <a:off x="6991350" y="1671638"/>
                <a:ext cx="504825" cy="433387"/>
              </a:xfrm>
              <a:prstGeom prst="ellipse">
                <a:avLst/>
              </a:prstGeom>
              <a:noFill/>
              <a:ln w="57150" algn="ctr">
                <a:solidFill>
                  <a:srgbClr val="FF9900"/>
                </a:solidFill>
                <a:round/>
                <a:headEnd/>
                <a:tailEnd/>
              </a:ln>
            </p:spPr>
            <p:txBody>
              <a:bodyPr/>
              <a:lstStyle/>
              <a:p>
                <a:pPr eaLnBrk="0" hangingPunct="0">
                  <a:defRPr/>
                </a:pPr>
                <a:endParaRPr lang="en-IN">
                  <a:effectLst>
                    <a:outerShdw blurRad="38100" dist="38100" dir="2700000" algn="tl">
                      <a:srgbClr val="000000">
                        <a:alpha val="43137"/>
                      </a:srgbClr>
                    </a:outerShdw>
                  </a:effectLst>
                  <a:cs typeface="+mn-cs"/>
                </a:endParaRPr>
              </a:p>
            </p:txBody>
          </p:sp>
        </p:grpSp>
        <p:pic>
          <p:nvPicPr>
            <p:cNvPr id="70" name="Content Placeholder 9" descr="DC_grid.png"/>
            <p:cNvPicPr>
              <a:picLocks noChangeAspect="1"/>
            </p:cNvPicPr>
            <p:nvPr/>
          </p:nvPicPr>
          <p:blipFill>
            <a:blip r:embed="rId8" cstate="print"/>
            <a:srcRect/>
            <a:stretch>
              <a:fillRect/>
            </a:stretch>
          </p:blipFill>
          <p:spPr bwMode="auto">
            <a:xfrm>
              <a:off x="8481349" y="2219783"/>
              <a:ext cx="2643851" cy="1896348"/>
            </a:xfrm>
            <a:prstGeom prst="rect">
              <a:avLst/>
            </a:prstGeom>
            <a:noFill/>
            <a:ln w="9525">
              <a:noFill/>
              <a:miter lim="800000"/>
              <a:headEnd/>
              <a:tailEnd/>
            </a:ln>
            <a:effectLst>
              <a:outerShdw blurRad="292100" dist="139700" dir="2700000" algn="tl" rotWithShape="0">
                <a:srgbClr val="333333">
                  <a:alpha val="65000"/>
                </a:srgbClr>
              </a:outerShdw>
            </a:effectLst>
          </p:spPr>
        </p:pic>
      </p:grpSp>
      <p:grpSp>
        <p:nvGrpSpPr>
          <p:cNvPr id="72" name="Group 71"/>
          <p:cNvGrpSpPr/>
          <p:nvPr/>
        </p:nvGrpSpPr>
        <p:grpSpPr>
          <a:xfrm>
            <a:off x="6670859" y="3088051"/>
            <a:ext cx="2602392" cy="614230"/>
            <a:chOff x="2309668" y="3160699"/>
            <a:chExt cx="3297073" cy="1838835"/>
          </a:xfrm>
        </p:grpSpPr>
        <mc:AlternateContent xmlns:mc="http://schemas.openxmlformats.org/markup-compatibility/2006">
          <mc:Choice xmlns:a14="http://schemas.microsoft.com/office/drawing/2010/main" Requires="a14">
            <p:sp>
              <p:nvSpPr>
                <p:cNvPr id="73" name="Cube 72"/>
                <p:cNvSpPr/>
                <p:nvPr/>
              </p:nvSpPr>
              <p:spPr>
                <a:xfrm>
                  <a:off x="2694171" y="3160699"/>
                  <a:ext cx="1456286" cy="459170"/>
                </a:xfrm>
                <a:prstGeom prst="cube">
                  <a:avLst/>
                </a:prstGeom>
                <a:solidFill>
                  <a:srgbClr val="FFFF00"/>
                </a:solidFill>
                <a:ln w="12700" cap="flat" cmpd="sng" algn="ctr">
                  <a:solidFill>
                    <a:srgbClr val="FFC000"/>
                  </a:solidFill>
                  <a:prstDash val="solid"/>
                  <a:miter lim="800000"/>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defTabSz="457200" fontAlgn="auto">
                    <a:spcBef>
                      <a:spcPts val="0"/>
                    </a:spcBef>
                    <a:spcAft>
                      <a:spcPts val="0"/>
                    </a:spcAft>
                    <a:defRPr/>
                  </a:pPr>
                  <a14:m>
                    <m:oMathPara xmlns:m="http://schemas.openxmlformats.org/officeDocument/2006/math">
                      <m:oMathParaPr>
                        <m:jc m:val="centerGroup"/>
                      </m:oMathParaPr>
                      <m:oMath xmlns:m="http://schemas.openxmlformats.org/officeDocument/2006/math">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𝑗</m:t>
                            </m:r>
                          </m:e>
                          <m:sub>
                            <m:r>
                              <a:rPr lang="en-US" sz="1000" kern="0">
                                <a:solidFill>
                                  <a:prstClr val="black"/>
                                </a:solidFill>
                                <a:latin typeface="Cambria Math" panose="02040503050406030204" pitchFamily="18" charset="0"/>
                                <a:ea typeface="+mn-ea"/>
                              </a:rPr>
                              <m:t>1</m:t>
                            </m:r>
                          </m:sub>
                        </m:sSub>
                        <m:r>
                          <a:rPr lang="en-US" sz="1000" kern="0">
                            <a:solidFill>
                              <a:prstClr val="black"/>
                            </a:solidFill>
                            <a:latin typeface="Cambria Math" panose="02040503050406030204" pitchFamily="18" charset="0"/>
                            <a:ea typeface="+mn-ea"/>
                          </a:rPr>
                          <m:t>,</m:t>
                        </m:r>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𝐿</m:t>
                            </m:r>
                          </m:e>
                          <m:sub>
                            <m:r>
                              <a:rPr lang="en-US" sz="1000" kern="0">
                                <a:solidFill>
                                  <a:prstClr val="black"/>
                                </a:solidFill>
                                <a:latin typeface="Cambria Math" panose="02040503050406030204" pitchFamily="18" charset="0"/>
                                <a:ea typeface="+mn-ea"/>
                              </a:rPr>
                              <m:t>1</m:t>
                            </m:r>
                          </m:sub>
                        </m:sSub>
                      </m:oMath>
                    </m:oMathPara>
                  </a14:m>
                  <a:endParaRPr lang="en-IN" sz="1000" kern="0" dirty="0">
                    <a:solidFill>
                      <a:prstClr val="white"/>
                    </a:solidFill>
                    <a:latin typeface="Calibri" panose="020F0502020204030204"/>
                    <a:ea typeface="+mn-ea"/>
                  </a:endParaRPr>
                </a:p>
              </p:txBody>
            </p:sp>
          </mc:Choice>
          <mc:Fallback>
            <p:sp>
              <p:nvSpPr>
                <p:cNvPr id="73" name="Cube 72"/>
                <p:cNvSpPr>
                  <a:spLocks noRot="1" noChangeAspect="1" noMove="1" noResize="1" noEditPoints="1" noAdjustHandles="1" noChangeArrowheads="1" noChangeShapeType="1" noTextEdit="1"/>
                </p:cNvSpPr>
                <p:nvPr/>
              </p:nvSpPr>
              <p:spPr>
                <a:xfrm>
                  <a:off x="2694171" y="3160699"/>
                  <a:ext cx="1456286" cy="459170"/>
                </a:xfrm>
                <a:prstGeom prst="cube">
                  <a:avLst/>
                </a:prstGeom>
                <a:blipFill rotWithShape="0">
                  <a:blip r:embed="rId9"/>
                  <a:stretch>
                    <a:fillRect b="-37037"/>
                  </a:stretch>
                </a:blipFill>
                <a:ln w="12700" cap="flat" cmpd="sng" algn="ctr">
                  <a:solidFill>
                    <a:srgbClr val="FFC000"/>
                  </a:solidFill>
                  <a:prstDash val="solid"/>
                  <a:miter lim="8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4" name="Cube 73"/>
                <p:cNvSpPr/>
                <p:nvPr/>
              </p:nvSpPr>
              <p:spPr>
                <a:xfrm>
                  <a:off x="4010353" y="3160699"/>
                  <a:ext cx="1456286" cy="459170"/>
                </a:xfrm>
                <a:prstGeom prst="cube">
                  <a:avLst/>
                </a:prstGeom>
                <a:solidFill>
                  <a:srgbClr val="FFFF00"/>
                </a:solidFill>
                <a:ln w="12700" cap="flat" cmpd="sng" algn="ctr">
                  <a:solidFill>
                    <a:srgbClr val="FFC000"/>
                  </a:solidFill>
                  <a:prstDash val="solid"/>
                  <a:miter lim="800000"/>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defTabSz="457200" fontAlgn="auto">
                    <a:spcBef>
                      <a:spcPts val="0"/>
                    </a:spcBef>
                    <a:spcAft>
                      <a:spcPts val="0"/>
                    </a:spcAft>
                    <a:defRPr/>
                  </a:pPr>
                  <a14:m>
                    <m:oMathPara xmlns:m="http://schemas.openxmlformats.org/officeDocument/2006/math">
                      <m:oMathParaPr>
                        <m:jc m:val="centerGroup"/>
                      </m:oMathParaPr>
                      <m:oMath xmlns:m="http://schemas.openxmlformats.org/officeDocument/2006/math">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𝑗</m:t>
                            </m:r>
                          </m:e>
                          <m:sub>
                            <m:r>
                              <a:rPr lang="en-US" sz="1000" kern="0">
                                <a:solidFill>
                                  <a:prstClr val="black"/>
                                </a:solidFill>
                                <a:latin typeface="Cambria Math" panose="02040503050406030204" pitchFamily="18" charset="0"/>
                                <a:ea typeface="+mn-ea"/>
                              </a:rPr>
                              <m:t>2</m:t>
                            </m:r>
                          </m:sub>
                        </m:sSub>
                        <m:r>
                          <a:rPr lang="en-US" sz="1000" kern="0">
                            <a:solidFill>
                              <a:prstClr val="black"/>
                            </a:solidFill>
                            <a:latin typeface="Cambria Math" panose="02040503050406030204" pitchFamily="18" charset="0"/>
                            <a:ea typeface="+mn-ea"/>
                          </a:rPr>
                          <m:t>,</m:t>
                        </m:r>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𝐿</m:t>
                            </m:r>
                          </m:e>
                          <m:sub>
                            <m:r>
                              <a:rPr lang="en-US" sz="1000" kern="0">
                                <a:solidFill>
                                  <a:prstClr val="black"/>
                                </a:solidFill>
                                <a:latin typeface="Cambria Math" panose="02040503050406030204" pitchFamily="18" charset="0"/>
                                <a:ea typeface="+mn-ea"/>
                              </a:rPr>
                              <m:t>2</m:t>
                            </m:r>
                          </m:sub>
                        </m:sSub>
                      </m:oMath>
                    </m:oMathPara>
                  </a14:m>
                  <a:endParaRPr lang="en-IN" sz="1000" kern="0" dirty="0">
                    <a:solidFill>
                      <a:prstClr val="white"/>
                    </a:solidFill>
                    <a:latin typeface="Calibri" panose="020F0502020204030204"/>
                    <a:ea typeface="+mn-ea"/>
                  </a:endParaRPr>
                </a:p>
              </p:txBody>
            </p:sp>
          </mc:Choice>
          <mc:Fallback>
            <p:sp>
              <p:nvSpPr>
                <p:cNvPr id="74" name="Cube 73"/>
                <p:cNvSpPr>
                  <a:spLocks noRot="1" noChangeAspect="1" noMove="1" noResize="1" noEditPoints="1" noAdjustHandles="1" noChangeArrowheads="1" noChangeShapeType="1" noTextEdit="1"/>
                </p:cNvSpPr>
                <p:nvPr/>
              </p:nvSpPr>
              <p:spPr>
                <a:xfrm>
                  <a:off x="4010353" y="3160699"/>
                  <a:ext cx="1456286" cy="459170"/>
                </a:xfrm>
                <a:prstGeom prst="cube">
                  <a:avLst/>
                </a:prstGeom>
                <a:blipFill rotWithShape="0">
                  <a:blip r:embed="rId10"/>
                  <a:stretch>
                    <a:fillRect b="-37037"/>
                  </a:stretch>
                </a:blipFill>
                <a:ln w="12700" cap="flat" cmpd="sng" algn="ctr">
                  <a:solidFill>
                    <a:srgbClr val="FFC000"/>
                  </a:solidFill>
                  <a:prstDash val="solid"/>
                  <a:miter lim="8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5" name="Cube 74"/>
                <p:cNvSpPr/>
                <p:nvPr/>
              </p:nvSpPr>
              <p:spPr>
                <a:xfrm>
                  <a:off x="2309668" y="4540364"/>
                  <a:ext cx="1456286" cy="459170"/>
                </a:xfrm>
                <a:prstGeom prst="cube">
                  <a:avLst/>
                </a:prstGeom>
                <a:solidFill>
                  <a:srgbClr val="FFFF00"/>
                </a:solidFill>
                <a:ln w="12700" cap="flat" cmpd="sng" algn="ctr">
                  <a:solidFill>
                    <a:srgbClr val="FFC000"/>
                  </a:solidFill>
                  <a:prstDash val="solid"/>
                  <a:miter lim="800000"/>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defTabSz="457200" fontAlgn="auto">
                    <a:spcBef>
                      <a:spcPts val="0"/>
                    </a:spcBef>
                    <a:spcAft>
                      <a:spcPts val="0"/>
                    </a:spcAft>
                    <a:defRPr/>
                  </a:pPr>
                  <a14:m>
                    <m:oMathPara xmlns:m="http://schemas.openxmlformats.org/officeDocument/2006/math">
                      <m:oMathParaPr>
                        <m:jc m:val="centerGroup"/>
                      </m:oMathParaPr>
                      <m:oMath xmlns:m="http://schemas.openxmlformats.org/officeDocument/2006/math">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𝑗</m:t>
                            </m:r>
                          </m:e>
                          <m:sub>
                            <m:r>
                              <a:rPr lang="en-US" sz="1000" kern="0">
                                <a:solidFill>
                                  <a:prstClr val="black"/>
                                </a:solidFill>
                                <a:latin typeface="Cambria Math" panose="02040503050406030204" pitchFamily="18" charset="0"/>
                                <a:ea typeface="+mn-ea"/>
                              </a:rPr>
                              <m:t>1</m:t>
                            </m:r>
                          </m:sub>
                        </m:sSub>
                        <m:r>
                          <a:rPr lang="en-US" sz="1000" kern="0">
                            <a:solidFill>
                              <a:prstClr val="black"/>
                            </a:solidFill>
                            <a:latin typeface="Cambria Math" panose="02040503050406030204" pitchFamily="18" charset="0"/>
                            <a:ea typeface="+mn-ea"/>
                          </a:rPr>
                          <m:t>,</m:t>
                        </m:r>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𝐿</m:t>
                            </m:r>
                          </m:e>
                          <m:sub>
                            <m:r>
                              <a:rPr lang="en-US" sz="1000" kern="0">
                                <a:solidFill>
                                  <a:prstClr val="black"/>
                                </a:solidFill>
                                <a:latin typeface="Cambria Math" panose="02040503050406030204" pitchFamily="18" charset="0"/>
                                <a:ea typeface="+mn-ea"/>
                              </a:rPr>
                              <m:t>1</m:t>
                            </m:r>
                          </m:sub>
                        </m:sSub>
                      </m:oMath>
                    </m:oMathPara>
                  </a14:m>
                  <a:endParaRPr lang="en-IN" sz="1000" kern="0" dirty="0">
                    <a:solidFill>
                      <a:prstClr val="white"/>
                    </a:solidFill>
                    <a:latin typeface="Calibri" panose="020F0502020204030204"/>
                    <a:ea typeface="+mn-ea"/>
                  </a:endParaRPr>
                </a:p>
              </p:txBody>
            </p:sp>
          </mc:Choice>
          <mc:Fallback>
            <p:sp>
              <p:nvSpPr>
                <p:cNvPr id="75" name="Cube 74"/>
                <p:cNvSpPr>
                  <a:spLocks noRot="1" noChangeAspect="1" noMove="1" noResize="1" noEditPoints="1" noAdjustHandles="1" noChangeArrowheads="1" noChangeShapeType="1" noTextEdit="1"/>
                </p:cNvSpPr>
                <p:nvPr/>
              </p:nvSpPr>
              <p:spPr>
                <a:xfrm>
                  <a:off x="2309668" y="4540364"/>
                  <a:ext cx="1456286" cy="459170"/>
                </a:xfrm>
                <a:prstGeom prst="cube">
                  <a:avLst/>
                </a:prstGeom>
                <a:blipFill rotWithShape="0">
                  <a:blip r:embed="rId11"/>
                  <a:stretch>
                    <a:fillRect b="-40741"/>
                  </a:stretch>
                </a:blipFill>
                <a:ln w="12700" cap="flat" cmpd="sng" algn="ctr">
                  <a:solidFill>
                    <a:srgbClr val="FFC000"/>
                  </a:solidFill>
                  <a:prstDash val="solid"/>
                  <a:miter lim="8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6" name="Cube 75"/>
                <p:cNvSpPr/>
                <p:nvPr/>
              </p:nvSpPr>
              <p:spPr>
                <a:xfrm>
                  <a:off x="4150456" y="4540364"/>
                  <a:ext cx="1456285" cy="459170"/>
                </a:xfrm>
                <a:prstGeom prst="cube">
                  <a:avLst/>
                </a:prstGeom>
                <a:solidFill>
                  <a:srgbClr val="FFFF00"/>
                </a:solidFill>
                <a:ln w="12700" cap="flat" cmpd="sng" algn="ctr">
                  <a:solidFill>
                    <a:srgbClr val="FFC000"/>
                  </a:solidFill>
                  <a:prstDash val="solid"/>
                  <a:miter lim="800000"/>
                </a:ln>
                <a:effectLst/>
              </p:spPr>
              <p:txBody>
                <a:bodyPr rot="0" spcFirstLastPara="0" vertOverflow="overflow" horzOverflow="overflow" vert="horz" wrap="square" lIns="68580" tIns="34291" rIns="68580" bIns="34291" numCol="1" spcCol="0" rtlCol="0" fromWordArt="0" anchor="ctr" anchorCtr="0" forceAA="0" compatLnSpc="1">
                  <a:prstTxWarp prst="textNoShape">
                    <a:avLst/>
                  </a:prstTxWarp>
                  <a:noAutofit/>
                </a:bodyPr>
                <a:lstStyle/>
                <a:p>
                  <a:pPr algn="ctr" defTabSz="457200" fontAlgn="auto">
                    <a:spcBef>
                      <a:spcPts val="0"/>
                    </a:spcBef>
                    <a:spcAft>
                      <a:spcPts val="0"/>
                    </a:spcAft>
                    <a:defRPr/>
                  </a:pPr>
                  <a14:m>
                    <m:oMathPara xmlns:m="http://schemas.openxmlformats.org/officeDocument/2006/math">
                      <m:oMathParaPr>
                        <m:jc m:val="centerGroup"/>
                      </m:oMathParaPr>
                      <m:oMath xmlns:m="http://schemas.openxmlformats.org/officeDocument/2006/math">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𝑗</m:t>
                            </m:r>
                          </m:e>
                          <m:sub>
                            <m:r>
                              <a:rPr lang="en-US" sz="1000" kern="0">
                                <a:solidFill>
                                  <a:prstClr val="black"/>
                                </a:solidFill>
                                <a:latin typeface="Cambria Math" panose="02040503050406030204" pitchFamily="18" charset="0"/>
                                <a:ea typeface="+mn-ea"/>
                              </a:rPr>
                              <m:t>2</m:t>
                            </m:r>
                          </m:sub>
                        </m:sSub>
                        <m:r>
                          <a:rPr lang="en-US" sz="1000" kern="0">
                            <a:solidFill>
                              <a:prstClr val="black"/>
                            </a:solidFill>
                            <a:latin typeface="Cambria Math" panose="02040503050406030204" pitchFamily="18" charset="0"/>
                            <a:ea typeface="+mn-ea"/>
                          </a:rPr>
                          <m:t>,</m:t>
                        </m:r>
                        <m:sSub>
                          <m:sSubPr>
                            <m:ctrlPr>
                              <a:rPr lang="en-US" sz="1000" i="1" kern="0">
                                <a:solidFill>
                                  <a:prstClr val="black"/>
                                </a:solidFill>
                                <a:latin typeface="Cambria Math" panose="02040503050406030204" pitchFamily="18" charset="0"/>
                                <a:ea typeface="+mn-ea"/>
                              </a:rPr>
                            </m:ctrlPr>
                          </m:sSubPr>
                          <m:e>
                            <m:r>
                              <a:rPr lang="en-US" sz="1000" kern="0">
                                <a:solidFill>
                                  <a:prstClr val="black"/>
                                </a:solidFill>
                                <a:latin typeface="Cambria Math" panose="02040503050406030204" pitchFamily="18" charset="0"/>
                                <a:ea typeface="+mn-ea"/>
                              </a:rPr>
                              <m:t>𝐿</m:t>
                            </m:r>
                          </m:e>
                          <m:sub>
                            <m:r>
                              <a:rPr lang="en-US" sz="1000" kern="0">
                                <a:solidFill>
                                  <a:prstClr val="black"/>
                                </a:solidFill>
                                <a:latin typeface="Cambria Math" panose="02040503050406030204" pitchFamily="18" charset="0"/>
                                <a:ea typeface="+mn-ea"/>
                              </a:rPr>
                              <m:t>2</m:t>
                            </m:r>
                          </m:sub>
                        </m:sSub>
                      </m:oMath>
                    </m:oMathPara>
                  </a14:m>
                  <a:endParaRPr lang="en-IN" sz="1000" kern="0" dirty="0">
                    <a:solidFill>
                      <a:prstClr val="white"/>
                    </a:solidFill>
                    <a:latin typeface="Calibri" panose="020F0502020204030204"/>
                    <a:ea typeface="+mn-ea"/>
                  </a:endParaRPr>
                </a:p>
              </p:txBody>
            </p:sp>
          </mc:Choice>
          <mc:Fallback>
            <p:sp>
              <p:nvSpPr>
                <p:cNvPr id="76" name="Cube 75"/>
                <p:cNvSpPr>
                  <a:spLocks noRot="1" noChangeAspect="1" noMove="1" noResize="1" noEditPoints="1" noAdjustHandles="1" noChangeArrowheads="1" noChangeShapeType="1" noTextEdit="1"/>
                </p:cNvSpPr>
                <p:nvPr/>
              </p:nvSpPr>
              <p:spPr>
                <a:xfrm>
                  <a:off x="4150456" y="4540364"/>
                  <a:ext cx="1456285" cy="459170"/>
                </a:xfrm>
                <a:prstGeom prst="cube">
                  <a:avLst/>
                </a:prstGeom>
                <a:blipFill rotWithShape="0">
                  <a:blip r:embed="rId12"/>
                  <a:stretch>
                    <a:fillRect b="-40741"/>
                  </a:stretch>
                </a:blipFill>
                <a:ln w="12700" cap="flat" cmpd="sng" algn="ctr">
                  <a:solidFill>
                    <a:srgbClr val="FFC000"/>
                  </a:solidFill>
                  <a:prstDash val="solid"/>
                  <a:miter lim="8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7" name="TextBox 76"/>
                <p:cNvSpPr txBox="1"/>
                <p:nvPr/>
              </p:nvSpPr>
              <p:spPr>
                <a:xfrm>
                  <a:off x="3560673" y="3668049"/>
                  <a:ext cx="712987" cy="886693"/>
                </a:xfrm>
                <a:prstGeom prst="rect">
                  <a:avLst/>
                </a:prstGeom>
                <a:noFill/>
              </p:spPr>
              <p:txBody>
                <a:bodyPr wrap="square" rtlCol="0">
                  <a:spAutoFit/>
                </a:bodyPr>
                <a:lstStyle/>
                <a:p>
                  <a:pPr defTabSz="457200" fontAlgn="auto">
                    <a:spcBef>
                      <a:spcPts val="0"/>
                    </a:spcBef>
                    <a:spcAft>
                      <a:spcPts val="0"/>
                    </a:spcAft>
                  </a:pPr>
                  <a14:m>
                    <m:oMathPara xmlns:m="http://schemas.openxmlformats.org/officeDocument/2006/math">
                      <m:oMathParaPr>
                        <m:jc m:val="centerGroup"/>
                      </m:oMathParaPr>
                      <m:oMath xmlns:m="http://schemas.openxmlformats.org/officeDocument/2006/math">
                        <m:r>
                          <a:rPr lang="en-US" sz="2000">
                            <a:solidFill>
                              <a:prstClr val="black"/>
                            </a:solidFill>
                            <a:latin typeface="Cambria Math" panose="02040503050406030204" pitchFamily="18" charset="0"/>
                          </a:rPr>
                          <m:t>≠</m:t>
                        </m:r>
                      </m:oMath>
                    </m:oMathPara>
                  </a14:m>
                  <a:endParaRPr lang="en-IN" sz="2000" dirty="0">
                    <a:solidFill>
                      <a:prstClr val="black"/>
                    </a:solidFill>
                    <a:latin typeface="Calibri" panose="020F0502020204030204"/>
                  </a:endParaRPr>
                </a:p>
              </p:txBody>
            </p:sp>
          </mc:Choice>
          <mc:Fallback>
            <p:sp>
              <p:nvSpPr>
                <p:cNvPr id="77" name="TextBox 76"/>
                <p:cNvSpPr txBox="1">
                  <a:spLocks noRot="1" noChangeAspect="1" noMove="1" noResize="1" noEditPoints="1" noAdjustHandles="1" noChangeArrowheads="1" noChangeShapeType="1" noTextEdit="1"/>
                </p:cNvSpPr>
                <p:nvPr/>
              </p:nvSpPr>
              <p:spPr>
                <a:xfrm>
                  <a:off x="3560673" y="3668049"/>
                  <a:ext cx="712987" cy="886693"/>
                </a:xfrm>
                <a:prstGeom prst="rect">
                  <a:avLst/>
                </a:prstGeom>
                <a:blipFill rotWithShape="0">
                  <a:blip r:embed="rId13"/>
                  <a:stretch>
                    <a:fillRect b="-24490"/>
                  </a:stretch>
                </a:blipFill>
              </p:spPr>
              <p:txBody>
                <a:bodyPr/>
                <a:lstStyle/>
                <a:p>
                  <a:r>
                    <a:rPr lang="en-US">
                      <a:noFill/>
                    </a:rPr>
                    <a:t> </a:t>
                  </a:r>
                </a:p>
              </p:txBody>
            </p:sp>
          </mc:Fallback>
        </mc:AlternateContent>
      </p:grpSp>
      <p:grpSp>
        <p:nvGrpSpPr>
          <p:cNvPr id="78" name="Group 77"/>
          <p:cNvGrpSpPr/>
          <p:nvPr/>
        </p:nvGrpSpPr>
        <p:grpSpPr>
          <a:xfrm>
            <a:off x="9273251" y="5252521"/>
            <a:ext cx="2192768" cy="1368252"/>
            <a:chOff x="3824990" y="3761320"/>
            <a:chExt cx="2628900" cy="1933575"/>
          </a:xfrm>
        </p:grpSpPr>
        <p:pic>
          <p:nvPicPr>
            <p:cNvPr id="79" name="Picture 78"/>
            <p:cNvPicPr/>
            <p:nvPr/>
          </p:nvPicPr>
          <p:blipFill>
            <a:blip r:embed="rId14">
              <a:extLst>
                <a:ext uri="{28A0092B-C50C-407E-A947-70E740481C1C}">
                  <a14:useLocalDpi xmlns:a14="http://schemas.microsoft.com/office/drawing/2010/main" val="0"/>
                </a:ext>
              </a:extLst>
            </a:blip>
            <a:stretch>
              <a:fillRect/>
            </a:stretch>
          </p:blipFill>
          <p:spPr>
            <a:xfrm>
              <a:off x="3824990" y="3761320"/>
              <a:ext cx="2628900" cy="1933575"/>
            </a:xfrm>
            <a:prstGeom prst="rect">
              <a:avLst/>
            </a:prstGeom>
          </p:spPr>
        </p:pic>
        <p:cxnSp>
          <p:nvCxnSpPr>
            <p:cNvPr id="80" name="Straight Connector 79"/>
            <p:cNvCxnSpPr/>
            <p:nvPr/>
          </p:nvCxnSpPr>
          <p:spPr>
            <a:xfrm flipV="1">
              <a:off x="4376663" y="4211998"/>
              <a:ext cx="1961967" cy="745"/>
            </a:xfrm>
            <a:prstGeom prst="line">
              <a:avLst/>
            </a:prstGeom>
            <a:noFill/>
            <a:ln w="12700" cap="flat" cmpd="sng" algn="ctr">
              <a:solidFill>
                <a:srgbClr val="FF0000"/>
              </a:solidFill>
              <a:prstDash val="lgDash"/>
              <a:headEnd type="none" w="med" len="med"/>
              <a:tailEnd type="none" w="med" len="med"/>
            </a:ln>
            <a:effectLst/>
          </p:spPr>
        </p:cxnSp>
        <p:cxnSp>
          <p:nvCxnSpPr>
            <p:cNvPr id="81" name="Straight Connector 80"/>
            <p:cNvCxnSpPr/>
            <p:nvPr/>
          </p:nvCxnSpPr>
          <p:spPr>
            <a:xfrm flipV="1">
              <a:off x="4379975" y="3966670"/>
              <a:ext cx="1961967" cy="745"/>
            </a:xfrm>
            <a:prstGeom prst="line">
              <a:avLst/>
            </a:prstGeom>
            <a:noFill/>
            <a:ln w="12700" cap="flat" cmpd="sng" algn="ctr">
              <a:solidFill>
                <a:srgbClr val="FF0000"/>
              </a:solidFill>
              <a:prstDash val="lgDash"/>
              <a:headEnd type="none" w="med" len="med"/>
              <a:tailEnd type="none" w="med" len="med"/>
            </a:ln>
            <a:effectLst/>
          </p:spPr>
        </p:cxnSp>
        <p:graphicFrame>
          <p:nvGraphicFramePr>
            <p:cNvPr id="82" name="Object 81"/>
            <p:cNvGraphicFramePr>
              <a:graphicFrameLocks noChangeAspect="1"/>
            </p:cNvGraphicFramePr>
            <p:nvPr>
              <p:extLst/>
            </p:nvPr>
          </p:nvGraphicFramePr>
          <p:xfrm>
            <a:off x="5210829" y="3968853"/>
            <a:ext cx="279400" cy="228600"/>
          </p:xfrm>
          <a:graphic>
            <a:graphicData uri="http://schemas.openxmlformats.org/presentationml/2006/ole">
              <mc:AlternateContent xmlns:mc="http://schemas.openxmlformats.org/markup-compatibility/2006">
                <mc:Choice xmlns:v="urn:schemas-microsoft-com:vml" Requires="v">
                  <p:oleObj spid="_x0000_s21510" name="Equation" r:id="rId15" imgW="279360" imgH="228600" progId="Equation.3">
                    <p:embed/>
                  </p:oleObj>
                </mc:Choice>
                <mc:Fallback>
                  <p:oleObj name="Equation" r:id="rId15" imgW="279360" imgH="228600" progId="Equation.3">
                    <p:embed/>
                    <p:pic>
                      <p:nvPicPr>
                        <p:cNvPr id="0" name=""/>
                        <p:cNvPicPr/>
                        <p:nvPr/>
                      </p:nvPicPr>
                      <p:blipFill>
                        <a:blip r:embed="rId16"/>
                        <a:stretch>
                          <a:fillRect/>
                        </a:stretch>
                      </p:blipFill>
                      <p:spPr>
                        <a:xfrm>
                          <a:off x="5210829" y="3968853"/>
                          <a:ext cx="279400" cy="228600"/>
                        </a:xfrm>
                        <a:prstGeom prst="rect">
                          <a:avLst/>
                        </a:prstGeom>
                      </p:spPr>
                    </p:pic>
                  </p:oleObj>
                </mc:Fallback>
              </mc:AlternateContent>
            </a:graphicData>
          </a:graphic>
        </p:graphicFrame>
      </p:grpSp>
    </p:spTree>
    <p:extLst>
      <p:ext uri="{BB962C8B-B14F-4D97-AF65-F5344CB8AC3E}">
        <p14:creationId xmlns:p14="http://schemas.microsoft.com/office/powerpoint/2010/main" val="361579505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281C9FF-AB51-4CB3-9969-3627996E2AE7}"/>
              </a:ext>
            </a:extLst>
          </p:cNvPr>
          <p:cNvSpPr>
            <a:spLocks noGrp="1"/>
          </p:cNvSpPr>
          <p:nvPr>
            <p:ph type="title"/>
          </p:nvPr>
        </p:nvSpPr>
        <p:spPr/>
        <p:txBody>
          <a:bodyPr/>
          <a:lstStyle/>
          <a:p>
            <a:r>
              <a:rPr lang="en-US" dirty="0"/>
              <a:t>Progress Toward Failure</a:t>
            </a:r>
          </a:p>
        </p:txBody>
      </p:sp>
      <p:sp>
        <p:nvSpPr>
          <p:cNvPr id="3" name="Footer Placeholder 2">
            <a:extLst>
              <a:ext uri="{FF2B5EF4-FFF2-40B4-BE49-F238E27FC236}">
                <a16:creationId xmlns="" xmlns:a16="http://schemas.microsoft.com/office/drawing/2014/main" id="{ACDF3540-997E-43E0-908E-00CEFCEF757D}"/>
              </a:ext>
            </a:extLst>
          </p:cNvPr>
          <p:cNvSpPr>
            <a:spLocks noGrp="1"/>
          </p:cNvSpPr>
          <p:nvPr>
            <p:ph type="ftr" sz="quarter" idx="10"/>
          </p:nvPr>
        </p:nvSpPr>
        <p:spPr/>
        <p:txBody>
          <a:bodyPr/>
          <a:lstStyle/>
          <a:p>
            <a:pPr>
              <a:defRPr/>
            </a:pPr>
            <a:r>
              <a:rPr lang="en-US" dirty="0"/>
              <a:t>Designer Track, DAC 2019</a:t>
            </a:r>
          </a:p>
        </p:txBody>
      </p:sp>
      <p:sp>
        <p:nvSpPr>
          <p:cNvPr id="4" name="Slide Number Placeholder 3">
            <a:extLst>
              <a:ext uri="{FF2B5EF4-FFF2-40B4-BE49-F238E27FC236}">
                <a16:creationId xmlns="" xmlns:a16="http://schemas.microsoft.com/office/drawing/2014/main" id="{1B743F8F-752D-4BF6-A1D6-C789ED513EC1}"/>
              </a:ext>
            </a:extLst>
          </p:cNvPr>
          <p:cNvSpPr>
            <a:spLocks noGrp="1"/>
          </p:cNvSpPr>
          <p:nvPr>
            <p:ph type="sldNum" sz="quarter" idx="11"/>
          </p:nvPr>
        </p:nvSpPr>
        <p:spPr/>
        <p:txBody>
          <a:bodyPr/>
          <a:lstStyle/>
          <a:p>
            <a:fld id="{B4689765-5485-4130-8525-AA8B12692EFF}" type="slidenum">
              <a:rPr lang="en-US" smtClean="0"/>
              <a:pPr/>
              <a:t>3</a:t>
            </a:fld>
            <a:endParaRPr lang="en-US"/>
          </a:p>
        </p:txBody>
      </p:sp>
      <p:grpSp>
        <p:nvGrpSpPr>
          <p:cNvPr id="65" name="Group 64">
            <a:extLst>
              <a:ext uri="{FF2B5EF4-FFF2-40B4-BE49-F238E27FC236}">
                <a16:creationId xmlns="" xmlns:a16="http://schemas.microsoft.com/office/drawing/2014/main" id="{367F52B0-1C7E-4C86-A365-CC5897E358EA}"/>
              </a:ext>
            </a:extLst>
          </p:cNvPr>
          <p:cNvGrpSpPr/>
          <p:nvPr/>
        </p:nvGrpSpPr>
        <p:grpSpPr>
          <a:xfrm>
            <a:off x="76201" y="1010301"/>
            <a:ext cx="8458199" cy="2723499"/>
            <a:chOff x="76201" y="1010301"/>
            <a:chExt cx="12034237" cy="4445321"/>
          </a:xfrm>
        </p:grpSpPr>
        <p:pic>
          <p:nvPicPr>
            <p:cNvPr id="28" name="Picture 27">
              <a:extLst>
                <a:ext uri="{FF2B5EF4-FFF2-40B4-BE49-F238E27FC236}">
                  <a16:creationId xmlns="" xmlns:a16="http://schemas.microsoft.com/office/drawing/2014/main" id="{86B01877-7779-4C38-A9AF-ECDDEBD454CE}"/>
                </a:ext>
              </a:extLst>
            </p:cNvPr>
            <p:cNvPicPr>
              <a:picLocks noChangeAspect="1"/>
            </p:cNvPicPr>
            <p:nvPr/>
          </p:nvPicPr>
          <p:blipFill>
            <a:blip r:embed="rId2"/>
            <a:stretch>
              <a:fillRect/>
            </a:stretch>
          </p:blipFill>
          <p:spPr>
            <a:xfrm>
              <a:off x="76201" y="1080713"/>
              <a:ext cx="3830873" cy="1968372"/>
            </a:xfrm>
            <a:prstGeom prst="rect">
              <a:avLst/>
            </a:prstGeom>
          </p:spPr>
        </p:pic>
        <p:sp>
          <p:nvSpPr>
            <p:cNvPr id="29" name="TextBox 28">
              <a:extLst>
                <a:ext uri="{FF2B5EF4-FFF2-40B4-BE49-F238E27FC236}">
                  <a16:creationId xmlns="" xmlns:a16="http://schemas.microsoft.com/office/drawing/2014/main" id="{F63C34B0-0D4C-49A5-8021-D15D95CB04BC}"/>
                </a:ext>
              </a:extLst>
            </p:cNvPr>
            <p:cNvSpPr txBox="1"/>
            <p:nvPr/>
          </p:nvSpPr>
          <p:spPr>
            <a:xfrm>
              <a:off x="757687" y="3049085"/>
              <a:ext cx="10752347" cy="246221"/>
            </a:xfrm>
            <a:prstGeom prst="rect">
              <a:avLst/>
            </a:prstGeom>
            <a:noFill/>
          </p:spPr>
          <p:txBody>
            <a:bodyPr wrap="square" rtlCol="0">
              <a:spAutoFit/>
            </a:bodyPr>
            <a:lstStyle/>
            <a:p>
              <a:r>
                <a:rPr lang="en-US" sz="1000" dirty="0"/>
                <a:t>t</a:t>
              </a:r>
              <a:r>
                <a:rPr lang="en-US" sz="1000" baseline="-25000" dirty="0"/>
                <a:t>1</a:t>
              </a:r>
              <a:r>
                <a:rPr lang="en-US" sz="1000" dirty="0"/>
                <a:t>                                                                              t</a:t>
              </a:r>
              <a:r>
                <a:rPr lang="en-US" sz="1000" baseline="-25000" dirty="0"/>
                <a:t>2</a:t>
              </a:r>
              <a:r>
                <a:rPr lang="en-US" sz="1000" dirty="0"/>
                <a:t>                                                                                     t</a:t>
              </a:r>
              <a:r>
                <a:rPr lang="en-US" sz="1000" baseline="-25000" dirty="0"/>
                <a:t>3</a:t>
              </a:r>
              <a:r>
                <a:rPr lang="en-US" sz="1000" dirty="0"/>
                <a:t> </a:t>
              </a:r>
            </a:p>
          </p:txBody>
        </p:sp>
        <p:sp>
          <p:nvSpPr>
            <p:cNvPr id="31" name="TextBox 30">
              <a:extLst>
                <a:ext uri="{FF2B5EF4-FFF2-40B4-BE49-F238E27FC236}">
                  <a16:creationId xmlns="" xmlns:a16="http://schemas.microsoft.com/office/drawing/2014/main" id="{12D2D596-99D7-4102-8700-664CF6BED13E}"/>
                </a:ext>
              </a:extLst>
            </p:cNvPr>
            <p:cNvSpPr txBox="1"/>
            <p:nvPr/>
          </p:nvSpPr>
          <p:spPr>
            <a:xfrm>
              <a:off x="757687" y="5209401"/>
              <a:ext cx="10752347" cy="246221"/>
            </a:xfrm>
            <a:prstGeom prst="rect">
              <a:avLst/>
            </a:prstGeom>
            <a:noFill/>
          </p:spPr>
          <p:txBody>
            <a:bodyPr wrap="square" rtlCol="0">
              <a:spAutoFit/>
            </a:bodyPr>
            <a:lstStyle/>
            <a:p>
              <a:r>
                <a:rPr lang="en-US" sz="1000" dirty="0"/>
                <a:t>t</a:t>
              </a:r>
              <a:r>
                <a:rPr lang="en-US" sz="1000" baseline="-25000" dirty="0"/>
                <a:t>4</a:t>
              </a:r>
              <a:r>
                <a:rPr lang="en-US" sz="1000" dirty="0"/>
                <a:t>                                                                              t</a:t>
              </a:r>
              <a:r>
                <a:rPr lang="en-US" sz="1000" baseline="-25000" dirty="0"/>
                <a:t>5</a:t>
              </a:r>
              <a:r>
                <a:rPr lang="en-US" sz="1000" dirty="0"/>
                <a:t>                                                                                     t</a:t>
              </a:r>
              <a:r>
                <a:rPr lang="en-US" sz="1000" baseline="-25000" dirty="0"/>
                <a:t>6</a:t>
              </a:r>
              <a:endParaRPr lang="en-US" sz="1000" dirty="0"/>
            </a:p>
          </p:txBody>
        </p:sp>
        <p:grpSp>
          <p:nvGrpSpPr>
            <p:cNvPr id="38" name="Group 37">
              <a:extLst>
                <a:ext uri="{FF2B5EF4-FFF2-40B4-BE49-F238E27FC236}">
                  <a16:creationId xmlns="" xmlns:a16="http://schemas.microsoft.com/office/drawing/2014/main" id="{568361F4-652D-49F9-B079-B956BBE8FA50}"/>
                </a:ext>
              </a:extLst>
            </p:cNvPr>
            <p:cNvGrpSpPr/>
            <p:nvPr/>
          </p:nvGrpSpPr>
          <p:grpSpPr>
            <a:xfrm>
              <a:off x="3907073" y="1055120"/>
              <a:ext cx="4240362" cy="2021766"/>
              <a:chOff x="1641548" y="1772816"/>
              <a:chExt cx="9173284" cy="4202434"/>
            </a:xfrm>
          </p:grpSpPr>
          <p:pic>
            <p:nvPicPr>
              <p:cNvPr id="35" name="Picture 2">
                <a:extLst>
                  <a:ext uri="{FF2B5EF4-FFF2-40B4-BE49-F238E27FC236}">
                    <a16:creationId xmlns="" xmlns:a16="http://schemas.microsoft.com/office/drawing/2014/main" id="{1E84761A-2E1F-493B-88A4-C71639BD39C8}"/>
                  </a:ext>
                </a:extLst>
              </p:cNvPr>
              <p:cNvPicPr>
                <a:picLocks noChangeAspect="1" noChangeArrowheads="1"/>
              </p:cNvPicPr>
              <p:nvPr/>
            </p:nvPicPr>
            <p:blipFill>
              <a:blip r:embed="rId3" cstate="print"/>
              <a:stretch>
                <a:fillRect/>
              </a:stretch>
            </p:blipFill>
            <p:spPr bwMode="auto">
              <a:xfrm>
                <a:off x="5951984" y="1885552"/>
                <a:ext cx="4862848" cy="3487664"/>
              </a:xfrm>
              <a:prstGeom prst="rect">
                <a:avLst/>
              </a:prstGeom>
              <a:ln>
                <a:noFill/>
              </a:ln>
              <a:effectLst/>
            </p:spPr>
          </p:pic>
          <p:pic>
            <p:nvPicPr>
              <p:cNvPr id="36" name="Picture 1" descr="E:\thesis_backup\ppt\images\edited\voltage_evolution.png">
                <a:extLst>
                  <a:ext uri="{FF2B5EF4-FFF2-40B4-BE49-F238E27FC236}">
                    <a16:creationId xmlns="" xmlns:a16="http://schemas.microsoft.com/office/drawing/2014/main" id="{459BFDA7-8866-4C54-93C6-E538174FA4CC}"/>
                  </a:ext>
                </a:extLst>
              </p:cNvPr>
              <p:cNvPicPr>
                <a:picLocks noChangeAspect="1" noChangeArrowheads="1"/>
              </p:cNvPicPr>
              <p:nvPr/>
            </p:nvPicPr>
            <p:blipFill>
              <a:blip r:embed="rId4" cstate="print"/>
              <a:stretch>
                <a:fillRect/>
              </a:stretch>
            </p:blipFill>
            <p:spPr bwMode="auto">
              <a:xfrm>
                <a:off x="1641548" y="1772816"/>
                <a:ext cx="4423615" cy="4202434"/>
              </a:xfrm>
              <a:prstGeom prst="rect">
                <a:avLst/>
              </a:prstGeom>
              <a:ln>
                <a:noFill/>
              </a:ln>
              <a:effectLst/>
            </p:spPr>
          </p:pic>
          <p:sp>
            <p:nvSpPr>
              <p:cNvPr id="37" name="Rectangle 36">
                <a:extLst>
                  <a:ext uri="{FF2B5EF4-FFF2-40B4-BE49-F238E27FC236}">
                    <a16:creationId xmlns="" xmlns:a16="http://schemas.microsoft.com/office/drawing/2014/main" id="{71306EB8-F156-4CB7-8276-33BEE1F5E2A2}"/>
                  </a:ext>
                </a:extLst>
              </p:cNvPr>
              <p:cNvSpPr/>
              <p:nvPr/>
            </p:nvSpPr>
            <p:spPr>
              <a:xfrm>
                <a:off x="6720982" y="1916832"/>
                <a:ext cx="620362" cy="332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IN" sz="1800">
                  <a:solidFill>
                    <a:prstClr val="white"/>
                  </a:solidFill>
                </a:endParaRPr>
              </a:p>
            </p:txBody>
          </p:sp>
        </p:grpSp>
        <p:grpSp>
          <p:nvGrpSpPr>
            <p:cNvPr id="43" name="Group 42">
              <a:extLst>
                <a:ext uri="{FF2B5EF4-FFF2-40B4-BE49-F238E27FC236}">
                  <a16:creationId xmlns="" xmlns:a16="http://schemas.microsoft.com/office/drawing/2014/main" id="{E67DB84F-76A6-4339-80B3-116104418663}"/>
                </a:ext>
              </a:extLst>
            </p:cNvPr>
            <p:cNvGrpSpPr/>
            <p:nvPr/>
          </p:nvGrpSpPr>
          <p:grpSpPr>
            <a:xfrm>
              <a:off x="8135320" y="1010301"/>
              <a:ext cx="3930587" cy="2066585"/>
              <a:chOff x="1641548" y="1772816"/>
              <a:chExt cx="9173284" cy="4202434"/>
            </a:xfrm>
          </p:grpSpPr>
          <p:pic>
            <p:nvPicPr>
              <p:cNvPr id="39" name="Picture 2">
                <a:extLst>
                  <a:ext uri="{FF2B5EF4-FFF2-40B4-BE49-F238E27FC236}">
                    <a16:creationId xmlns="" xmlns:a16="http://schemas.microsoft.com/office/drawing/2014/main" id="{BD83A2EC-5DB3-498B-9719-0C1391205D55}"/>
                  </a:ext>
                </a:extLst>
              </p:cNvPr>
              <p:cNvPicPr>
                <a:picLocks noChangeAspect="1" noChangeArrowheads="1"/>
              </p:cNvPicPr>
              <p:nvPr/>
            </p:nvPicPr>
            <p:blipFill>
              <a:blip r:embed="rId3" cstate="print"/>
              <a:stretch>
                <a:fillRect/>
              </a:stretch>
            </p:blipFill>
            <p:spPr bwMode="auto">
              <a:xfrm>
                <a:off x="5951984" y="1885552"/>
                <a:ext cx="4862848" cy="3487664"/>
              </a:xfrm>
              <a:prstGeom prst="rect">
                <a:avLst/>
              </a:prstGeom>
              <a:ln>
                <a:noFill/>
              </a:ln>
              <a:effectLst/>
            </p:spPr>
          </p:pic>
          <p:pic>
            <p:nvPicPr>
              <p:cNvPr id="40" name="Picture 1" descr="E:\thesis_backup\ppt\images\edited\voltage_evolution.png">
                <a:extLst>
                  <a:ext uri="{FF2B5EF4-FFF2-40B4-BE49-F238E27FC236}">
                    <a16:creationId xmlns="" xmlns:a16="http://schemas.microsoft.com/office/drawing/2014/main" id="{150BF710-E2FE-487A-829A-C6452007CC7E}"/>
                  </a:ext>
                </a:extLst>
              </p:cNvPr>
              <p:cNvPicPr>
                <a:picLocks noChangeAspect="1" noChangeArrowheads="1"/>
              </p:cNvPicPr>
              <p:nvPr/>
            </p:nvPicPr>
            <p:blipFill>
              <a:blip r:embed="rId5" cstate="print"/>
              <a:stretch>
                <a:fillRect/>
              </a:stretch>
            </p:blipFill>
            <p:spPr bwMode="auto">
              <a:xfrm>
                <a:off x="1641548" y="1772816"/>
                <a:ext cx="4423615" cy="4202434"/>
              </a:xfrm>
              <a:prstGeom prst="rect">
                <a:avLst/>
              </a:prstGeom>
              <a:ln>
                <a:noFill/>
              </a:ln>
              <a:effectLst/>
            </p:spPr>
          </p:pic>
          <p:sp>
            <p:nvSpPr>
              <p:cNvPr id="41" name="Parallelogram 40">
                <a:extLst>
                  <a:ext uri="{FF2B5EF4-FFF2-40B4-BE49-F238E27FC236}">
                    <a16:creationId xmlns="" xmlns:a16="http://schemas.microsoft.com/office/drawing/2014/main" id="{1081EF88-6BE9-4E5F-9F1C-242469226978}"/>
                  </a:ext>
                </a:extLst>
              </p:cNvPr>
              <p:cNvSpPr/>
              <p:nvPr/>
            </p:nvSpPr>
            <p:spPr>
              <a:xfrm flipH="1">
                <a:off x="7785101" y="2984500"/>
                <a:ext cx="576263" cy="503238"/>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42" name="Rectangle 41">
                <a:extLst>
                  <a:ext uri="{FF2B5EF4-FFF2-40B4-BE49-F238E27FC236}">
                    <a16:creationId xmlns="" xmlns:a16="http://schemas.microsoft.com/office/drawing/2014/main" id="{26FFFA53-3739-4916-9FBC-8E12B507FFD2}"/>
                  </a:ext>
                </a:extLst>
              </p:cNvPr>
              <p:cNvSpPr/>
              <p:nvPr/>
            </p:nvSpPr>
            <p:spPr>
              <a:xfrm>
                <a:off x="6720982" y="1914950"/>
                <a:ext cx="620362" cy="332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IN" sz="1800">
                  <a:solidFill>
                    <a:prstClr val="white"/>
                  </a:solidFill>
                </a:endParaRPr>
              </a:p>
            </p:txBody>
          </p:sp>
        </p:grpSp>
        <p:grpSp>
          <p:nvGrpSpPr>
            <p:cNvPr id="49" name="Group 48">
              <a:extLst>
                <a:ext uri="{FF2B5EF4-FFF2-40B4-BE49-F238E27FC236}">
                  <a16:creationId xmlns="" xmlns:a16="http://schemas.microsoft.com/office/drawing/2014/main" id="{440C776C-439B-4E3A-A3F6-E399EECDC65D}"/>
                </a:ext>
              </a:extLst>
            </p:cNvPr>
            <p:cNvGrpSpPr/>
            <p:nvPr/>
          </p:nvGrpSpPr>
          <p:grpSpPr>
            <a:xfrm>
              <a:off x="88315" y="3266004"/>
              <a:ext cx="3818758" cy="1898581"/>
              <a:chOff x="1641548" y="1772816"/>
              <a:chExt cx="9173284" cy="4202434"/>
            </a:xfrm>
          </p:grpSpPr>
          <p:pic>
            <p:nvPicPr>
              <p:cNvPr id="44" name="Picture 2">
                <a:extLst>
                  <a:ext uri="{FF2B5EF4-FFF2-40B4-BE49-F238E27FC236}">
                    <a16:creationId xmlns="" xmlns:a16="http://schemas.microsoft.com/office/drawing/2014/main" id="{C546EE36-6442-4724-9E0B-650BD2AA2B5B}"/>
                  </a:ext>
                </a:extLst>
              </p:cNvPr>
              <p:cNvPicPr>
                <a:picLocks noChangeAspect="1" noChangeArrowheads="1"/>
              </p:cNvPicPr>
              <p:nvPr/>
            </p:nvPicPr>
            <p:blipFill>
              <a:blip r:embed="rId6" cstate="print"/>
              <a:stretch>
                <a:fillRect/>
              </a:stretch>
            </p:blipFill>
            <p:spPr bwMode="auto">
              <a:xfrm>
                <a:off x="5951984" y="1885552"/>
                <a:ext cx="4862848" cy="3487664"/>
              </a:xfrm>
              <a:prstGeom prst="rect">
                <a:avLst/>
              </a:prstGeom>
              <a:ln>
                <a:noFill/>
              </a:ln>
              <a:effectLst/>
            </p:spPr>
          </p:pic>
          <p:pic>
            <p:nvPicPr>
              <p:cNvPr id="45" name="Picture 1" descr="E:\thesis_backup\ppt\images\edited\voltage_evolution.png">
                <a:extLst>
                  <a:ext uri="{FF2B5EF4-FFF2-40B4-BE49-F238E27FC236}">
                    <a16:creationId xmlns="" xmlns:a16="http://schemas.microsoft.com/office/drawing/2014/main" id="{DD5B2D2B-DB8F-4FF7-AD1C-86AFB1F1D165}"/>
                  </a:ext>
                </a:extLst>
              </p:cNvPr>
              <p:cNvPicPr>
                <a:picLocks noChangeAspect="1" noChangeArrowheads="1"/>
              </p:cNvPicPr>
              <p:nvPr/>
            </p:nvPicPr>
            <p:blipFill>
              <a:blip r:embed="rId7" cstate="print"/>
              <a:stretch>
                <a:fillRect/>
              </a:stretch>
            </p:blipFill>
            <p:spPr bwMode="auto">
              <a:xfrm>
                <a:off x="1641548" y="1772816"/>
                <a:ext cx="4423615" cy="4202434"/>
              </a:xfrm>
              <a:prstGeom prst="rect">
                <a:avLst/>
              </a:prstGeom>
              <a:ln>
                <a:noFill/>
              </a:ln>
              <a:effectLst/>
            </p:spPr>
          </p:pic>
          <p:sp>
            <p:nvSpPr>
              <p:cNvPr id="46" name="Rectangle 45">
                <a:extLst>
                  <a:ext uri="{FF2B5EF4-FFF2-40B4-BE49-F238E27FC236}">
                    <a16:creationId xmlns="" xmlns:a16="http://schemas.microsoft.com/office/drawing/2014/main" id="{64005BC4-5694-4622-B783-ACB2E00BF64A}"/>
                  </a:ext>
                </a:extLst>
              </p:cNvPr>
              <p:cNvSpPr/>
              <p:nvPr/>
            </p:nvSpPr>
            <p:spPr>
              <a:xfrm>
                <a:off x="6720982" y="1914950"/>
                <a:ext cx="620362" cy="332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IN" sz="1800">
                  <a:solidFill>
                    <a:prstClr val="white"/>
                  </a:solidFill>
                </a:endParaRPr>
              </a:p>
            </p:txBody>
          </p:sp>
          <p:sp>
            <p:nvSpPr>
              <p:cNvPr id="47" name="Parallelogram 46">
                <a:extLst>
                  <a:ext uri="{FF2B5EF4-FFF2-40B4-BE49-F238E27FC236}">
                    <a16:creationId xmlns="" xmlns:a16="http://schemas.microsoft.com/office/drawing/2014/main" id="{347BADB1-131F-4C8F-A178-0A24DBF413E6}"/>
                  </a:ext>
                </a:extLst>
              </p:cNvPr>
              <p:cNvSpPr/>
              <p:nvPr/>
            </p:nvSpPr>
            <p:spPr>
              <a:xfrm flipH="1">
                <a:off x="7785101" y="2984500"/>
                <a:ext cx="576263" cy="503238"/>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48" name="Parallelogram 47">
                <a:extLst>
                  <a:ext uri="{FF2B5EF4-FFF2-40B4-BE49-F238E27FC236}">
                    <a16:creationId xmlns="" xmlns:a16="http://schemas.microsoft.com/office/drawing/2014/main" id="{3A95EBA6-EF6D-4C93-8D90-5454E5066EA1}"/>
                  </a:ext>
                </a:extLst>
              </p:cNvPr>
              <p:cNvSpPr/>
              <p:nvPr/>
            </p:nvSpPr>
            <p:spPr>
              <a:xfrm flipH="1">
                <a:off x="9480550" y="4076701"/>
                <a:ext cx="647700" cy="360363"/>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grpSp>
        <p:grpSp>
          <p:nvGrpSpPr>
            <p:cNvPr id="56" name="Group 55">
              <a:extLst>
                <a:ext uri="{FF2B5EF4-FFF2-40B4-BE49-F238E27FC236}">
                  <a16:creationId xmlns="" xmlns:a16="http://schemas.microsoft.com/office/drawing/2014/main" id="{EF164A4C-121B-41E0-9AEE-A62DCBC07140}"/>
                </a:ext>
              </a:extLst>
            </p:cNvPr>
            <p:cNvGrpSpPr/>
            <p:nvPr/>
          </p:nvGrpSpPr>
          <p:grpSpPr>
            <a:xfrm>
              <a:off x="3907073" y="3276600"/>
              <a:ext cx="4213378" cy="1932801"/>
              <a:chOff x="1641548" y="1772816"/>
              <a:chExt cx="9173284" cy="4202434"/>
            </a:xfrm>
          </p:grpSpPr>
          <p:pic>
            <p:nvPicPr>
              <p:cNvPr id="50" name="Picture 2">
                <a:extLst>
                  <a:ext uri="{FF2B5EF4-FFF2-40B4-BE49-F238E27FC236}">
                    <a16:creationId xmlns="" xmlns:a16="http://schemas.microsoft.com/office/drawing/2014/main" id="{3852AE8A-19A7-4963-B39D-CA8BC0A3A0BC}"/>
                  </a:ext>
                </a:extLst>
              </p:cNvPr>
              <p:cNvPicPr>
                <a:picLocks noChangeAspect="1" noChangeArrowheads="1"/>
              </p:cNvPicPr>
              <p:nvPr/>
            </p:nvPicPr>
            <p:blipFill>
              <a:blip r:embed="rId8" cstate="print"/>
              <a:stretch>
                <a:fillRect/>
              </a:stretch>
            </p:blipFill>
            <p:spPr bwMode="auto">
              <a:xfrm>
                <a:off x="5951984" y="1885552"/>
                <a:ext cx="4862848" cy="3487664"/>
              </a:xfrm>
              <a:prstGeom prst="rect">
                <a:avLst/>
              </a:prstGeom>
              <a:ln>
                <a:noFill/>
              </a:ln>
              <a:effectLst/>
            </p:spPr>
          </p:pic>
          <p:pic>
            <p:nvPicPr>
              <p:cNvPr id="51" name="Picture 1" descr="E:\thesis_backup\ppt\images\edited\voltage_evolution.png">
                <a:extLst>
                  <a:ext uri="{FF2B5EF4-FFF2-40B4-BE49-F238E27FC236}">
                    <a16:creationId xmlns="" xmlns:a16="http://schemas.microsoft.com/office/drawing/2014/main" id="{ED5EA637-10C6-409C-8E05-FD2FBD589E54}"/>
                  </a:ext>
                </a:extLst>
              </p:cNvPr>
              <p:cNvPicPr>
                <a:picLocks noChangeAspect="1" noChangeArrowheads="1"/>
              </p:cNvPicPr>
              <p:nvPr/>
            </p:nvPicPr>
            <p:blipFill>
              <a:blip r:embed="rId9" cstate="print"/>
              <a:stretch>
                <a:fillRect/>
              </a:stretch>
            </p:blipFill>
            <p:spPr bwMode="auto">
              <a:xfrm>
                <a:off x="1641548" y="1772816"/>
                <a:ext cx="4423615" cy="4202434"/>
              </a:xfrm>
              <a:prstGeom prst="rect">
                <a:avLst/>
              </a:prstGeom>
              <a:ln>
                <a:noFill/>
              </a:ln>
              <a:effectLst/>
            </p:spPr>
          </p:pic>
          <p:sp>
            <p:nvSpPr>
              <p:cNvPr id="52" name="Rectangle 51">
                <a:extLst>
                  <a:ext uri="{FF2B5EF4-FFF2-40B4-BE49-F238E27FC236}">
                    <a16:creationId xmlns="" xmlns:a16="http://schemas.microsoft.com/office/drawing/2014/main" id="{DD54C7DF-52B3-4F92-B10F-FFE328ED53C9}"/>
                  </a:ext>
                </a:extLst>
              </p:cNvPr>
              <p:cNvSpPr/>
              <p:nvPr/>
            </p:nvSpPr>
            <p:spPr>
              <a:xfrm>
                <a:off x="6720982" y="1914950"/>
                <a:ext cx="620362" cy="332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IN" sz="1800">
                  <a:solidFill>
                    <a:prstClr val="white"/>
                  </a:solidFill>
                </a:endParaRPr>
              </a:p>
            </p:txBody>
          </p:sp>
          <p:sp>
            <p:nvSpPr>
              <p:cNvPr id="53" name="Parallelogram 52">
                <a:extLst>
                  <a:ext uri="{FF2B5EF4-FFF2-40B4-BE49-F238E27FC236}">
                    <a16:creationId xmlns="" xmlns:a16="http://schemas.microsoft.com/office/drawing/2014/main" id="{A4EC926E-772A-470B-9CEB-9D300F8914EB}"/>
                  </a:ext>
                </a:extLst>
              </p:cNvPr>
              <p:cNvSpPr/>
              <p:nvPr/>
            </p:nvSpPr>
            <p:spPr>
              <a:xfrm flipH="1">
                <a:off x="7785101" y="2984500"/>
                <a:ext cx="576263" cy="503238"/>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54" name="Parallelogram 53">
                <a:extLst>
                  <a:ext uri="{FF2B5EF4-FFF2-40B4-BE49-F238E27FC236}">
                    <a16:creationId xmlns="" xmlns:a16="http://schemas.microsoft.com/office/drawing/2014/main" id="{4CBAC3ED-1F1E-400E-B261-70E3496DAD79}"/>
                  </a:ext>
                </a:extLst>
              </p:cNvPr>
              <p:cNvSpPr/>
              <p:nvPr/>
            </p:nvSpPr>
            <p:spPr>
              <a:xfrm flipH="1">
                <a:off x="9480550" y="4076701"/>
                <a:ext cx="647700" cy="360363"/>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55" name="Parallelogram 54">
                <a:extLst>
                  <a:ext uri="{FF2B5EF4-FFF2-40B4-BE49-F238E27FC236}">
                    <a16:creationId xmlns="" xmlns:a16="http://schemas.microsoft.com/office/drawing/2014/main" id="{AA0349E2-8428-4DD7-9B95-394B29C8985F}"/>
                  </a:ext>
                </a:extLst>
              </p:cNvPr>
              <p:cNvSpPr/>
              <p:nvPr/>
            </p:nvSpPr>
            <p:spPr>
              <a:xfrm flipH="1">
                <a:off x="7372351" y="2276476"/>
                <a:ext cx="576263" cy="504825"/>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grpSp>
        <p:grpSp>
          <p:nvGrpSpPr>
            <p:cNvPr id="64" name="Group 63">
              <a:extLst>
                <a:ext uri="{FF2B5EF4-FFF2-40B4-BE49-F238E27FC236}">
                  <a16:creationId xmlns="" xmlns:a16="http://schemas.microsoft.com/office/drawing/2014/main" id="{F6B871D3-0901-4D8D-8E6F-A41A81DE401A}"/>
                </a:ext>
              </a:extLst>
            </p:cNvPr>
            <p:cNvGrpSpPr/>
            <p:nvPr/>
          </p:nvGrpSpPr>
          <p:grpSpPr>
            <a:xfrm>
              <a:off x="8107874" y="3326084"/>
              <a:ext cx="4002564" cy="1883317"/>
              <a:chOff x="1641547" y="1772816"/>
              <a:chExt cx="9173285" cy="4202434"/>
            </a:xfrm>
          </p:grpSpPr>
          <p:pic>
            <p:nvPicPr>
              <p:cNvPr id="57" name="Picture 2">
                <a:extLst>
                  <a:ext uri="{FF2B5EF4-FFF2-40B4-BE49-F238E27FC236}">
                    <a16:creationId xmlns="" xmlns:a16="http://schemas.microsoft.com/office/drawing/2014/main" id="{F7C7B847-F02E-4876-9A61-C15246A4759F}"/>
                  </a:ext>
                </a:extLst>
              </p:cNvPr>
              <p:cNvPicPr>
                <a:picLocks noChangeAspect="1" noChangeArrowheads="1"/>
              </p:cNvPicPr>
              <p:nvPr/>
            </p:nvPicPr>
            <p:blipFill>
              <a:blip r:embed="rId3" cstate="print"/>
              <a:stretch>
                <a:fillRect/>
              </a:stretch>
            </p:blipFill>
            <p:spPr bwMode="auto">
              <a:xfrm>
                <a:off x="5951984" y="1885552"/>
                <a:ext cx="4862848" cy="3487664"/>
              </a:xfrm>
              <a:prstGeom prst="rect">
                <a:avLst/>
              </a:prstGeom>
              <a:ln>
                <a:noFill/>
              </a:ln>
              <a:effectLst/>
            </p:spPr>
          </p:pic>
          <p:pic>
            <p:nvPicPr>
              <p:cNvPr id="58" name="Picture 1" descr="E:\thesis_backup\ppt\images\edited\voltage_evolution.png">
                <a:extLst>
                  <a:ext uri="{FF2B5EF4-FFF2-40B4-BE49-F238E27FC236}">
                    <a16:creationId xmlns="" xmlns:a16="http://schemas.microsoft.com/office/drawing/2014/main" id="{FD30C378-9FCE-401E-9943-21A02EBCB990}"/>
                  </a:ext>
                </a:extLst>
              </p:cNvPr>
              <p:cNvPicPr>
                <a:picLocks noChangeAspect="1" noChangeArrowheads="1"/>
              </p:cNvPicPr>
              <p:nvPr/>
            </p:nvPicPr>
            <p:blipFill>
              <a:blip r:embed="rId10" cstate="print"/>
              <a:stretch>
                <a:fillRect/>
              </a:stretch>
            </p:blipFill>
            <p:spPr bwMode="auto">
              <a:xfrm>
                <a:off x="1641547" y="1772816"/>
                <a:ext cx="4423614" cy="4202434"/>
              </a:xfrm>
              <a:prstGeom prst="rect">
                <a:avLst/>
              </a:prstGeom>
              <a:ln>
                <a:noFill/>
              </a:ln>
              <a:effectLst/>
            </p:spPr>
          </p:pic>
          <p:sp>
            <p:nvSpPr>
              <p:cNvPr id="59" name="Rectangle 58">
                <a:extLst>
                  <a:ext uri="{FF2B5EF4-FFF2-40B4-BE49-F238E27FC236}">
                    <a16:creationId xmlns="" xmlns:a16="http://schemas.microsoft.com/office/drawing/2014/main" id="{FE1305EE-DBA9-4FA9-90ED-5700E091B433}"/>
                  </a:ext>
                </a:extLst>
              </p:cNvPr>
              <p:cNvSpPr/>
              <p:nvPr/>
            </p:nvSpPr>
            <p:spPr>
              <a:xfrm>
                <a:off x="6720982" y="1914950"/>
                <a:ext cx="620362" cy="33233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IN" sz="1800">
                  <a:solidFill>
                    <a:prstClr val="white"/>
                  </a:solidFill>
                </a:endParaRPr>
              </a:p>
            </p:txBody>
          </p:sp>
          <p:sp>
            <p:nvSpPr>
              <p:cNvPr id="60" name="Parallelogram 59">
                <a:extLst>
                  <a:ext uri="{FF2B5EF4-FFF2-40B4-BE49-F238E27FC236}">
                    <a16:creationId xmlns="" xmlns:a16="http://schemas.microsoft.com/office/drawing/2014/main" id="{DE241A7A-2E3C-48E5-BB8E-5D3A6B19D548}"/>
                  </a:ext>
                </a:extLst>
              </p:cNvPr>
              <p:cNvSpPr/>
              <p:nvPr/>
            </p:nvSpPr>
            <p:spPr>
              <a:xfrm flipH="1">
                <a:off x="7785101" y="2984500"/>
                <a:ext cx="576263" cy="503238"/>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61" name="Parallelogram 60">
                <a:extLst>
                  <a:ext uri="{FF2B5EF4-FFF2-40B4-BE49-F238E27FC236}">
                    <a16:creationId xmlns="" xmlns:a16="http://schemas.microsoft.com/office/drawing/2014/main" id="{6D1653B0-DE93-4460-8F6B-C5BEA5CA87CA}"/>
                  </a:ext>
                </a:extLst>
              </p:cNvPr>
              <p:cNvSpPr/>
              <p:nvPr/>
            </p:nvSpPr>
            <p:spPr>
              <a:xfrm flipH="1">
                <a:off x="9480550" y="4076701"/>
                <a:ext cx="647700" cy="360363"/>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62" name="Parallelogram 61">
                <a:extLst>
                  <a:ext uri="{FF2B5EF4-FFF2-40B4-BE49-F238E27FC236}">
                    <a16:creationId xmlns="" xmlns:a16="http://schemas.microsoft.com/office/drawing/2014/main" id="{7CFA2260-B663-4CF9-B640-BDB762C7E4F9}"/>
                  </a:ext>
                </a:extLst>
              </p:cNvPr>
              <p:cNvSpPr/>
              <p:nvPr/>
            </p:nvSpPr>
            <p:spPr>
              <a:xfrm flipH="1">
                <a:off x="7372351" y="2276476"/>
                <a:ext cx="576263" cy="504825"/>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sp>
            <p:nvSpPr>
              <p:cNvPr id="63" name="Parallelogram 62">
                <a:extLst>
                  <a:ext uri="{FF2B5EF4-FFF2-40B4-BE49-F238E27FC236}">
                    <a16:creationId xmlns="" xmlns:a16="http://schemas.microsoft.com/office/drawing/2014/main" id="{AE83F914-6315-4BD6-945B-100EFE350080}"/>
                  </a:ext>
                </a:extLst>
              </p:cNvPr>
              <p:cNvSpPr/>
              <p:nvPr/>
            </p:nvSpPr>
            <p:spPr>
              <a:xfrm flipH="1">
                <a:off x="9009063" y="3703639"/>
                <a:ext cx="576262" cy="504825"/>
              </a:xfrm>
              <a:prstGeom prst="parallelogram">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IN">
                  <a:effectLst>
                    <a:outerShdw blurRad="38100" dist="38100" dir="2700000" algn="tl">
                      <a:srgbClr val="000000">
                        <a:alpha val="43137"/>
                      </a:srgbClr>
                    </a:outerShdw>
                  </a:effectLst>
                </a:endParaRPr>
              </a:p>
            </p:txBody>
          </p:sp>
        </p:grpSp>
      </p:grpSp>
      <p:sp>
        <p:nvSpPr>
          <p:cNvPr id="66" name="TextBox 65">
            <a:extLst>
              <a:ext uri="{FF2B5EF4-FFF2-40B4-BE49-F238E27FC236}">
                <a16:creationId xmlns="" xmlns:a16="http://schemas.microsoft.com/office/drawing/2014/main" id="{065EEA81-53EF-4928-A531-E42C684B8E63}"/>
              </a:ext>
            </a:extLst>
          </p:cNvPr>
          <p:cNvSpPr txBox="1"/>
          <p:nvPr/>
        </p:nvSpPr>
        <p:spPr>
          <a:xfrm>
            <a:off x="88315" y="5562600"/>
            <a:ext cx="11977592" cy="369332"/>
          </a:xfrm>
          <a:prstGeom prst="rect">
            <a:avLst/>
          </a:prstGeom>
          <a:noFill/>
        </p:spPr>
        <p:txBody>
          <a:bodyPr wrap="square" rtlCol="0">
            <a:spAutoFit/>
          </a:bodyPr>
          <a:lstStyle/>
          <a:p>
            <a:endParaRPr lang="en-US" sz="1800" dirty="0"/>
          </a:p>
        </p:txBody>
      </p:sp>
      <p:sp>
        <p:nvSpPr>
          <p:cNvPr id="5" name="TextBox 4"/>
          <p:cNvSpPr txBox="1"/>
          <p:nvPr/>
        </p:nvSpPr>
        <p:spPr>
          <a:xfrm>
            <a:off x="8630381" y="1197020"/>
            <a:ext cx="3435526" cy="1323439"/>
          </a:xfrm>
          <a:prstGeom prst="rect">
            <a:avLst/>
          </a:prstGeom>
          <a:noFill/>
        </p:spPr>
        <p:txBody>
          <a:bodyPr wrap="square" rtlCol="0">
            <a:spAutoFit/>
          </a:bodyPr>
          <a:lstStyle/>
          <a:p>
            <a:r>
              <a:rPr lang="en-US" sz="1600" dirty="0"/>
              <a:t>The key feature is that a grid is deemed to have failed, not when the first line fails, but when the voltage drop at any grid node exceeds a user specification. </a:t>
            </a:r>
            <a:endParaRPr lang="en-US" sz="1600" dirty="0"/>
          </a:p>
        </p:txBody>
      </p:sp>
      <p:sp>
        <p:nvSpPr>
          <p:cNvPr id="6" name="TextBox 5"/>
          <p:cNvSpPr txBox="1"/>
          <p:nvPr/>
        </p:nvSpPr>
        <p:spPr>
          <a:xfrm>
            <a:off x="164820" y="4107601"/>
            <a:ext cx="11913507" cy="2308324"/>
          </a:xfrm>
          <a:prstGeom prst="rect">
            <a:avLst/>
          </a:prstGeom>
          <a:noFill/>
        </p:spPr>
        <p:txBody>
          <a:bodyPr wrap="square" rtlCol="0">
            <a:spAutoFit/>
          </a:bodyPr>
          <a:lstStyle/>
          <a:p>
            <a:pPr marL="342900" indent="-342900">
              <a:buFont typeface="Wingdings" panose="05000000000000000000" pitchFamily="2" charset="2"/>
              <a:buChar char="q"/>
            </a:pPr>
            <a:r>
              <a:rPr lang="en-US" sz="1200" dirty="0"/>
              <a:t>This leads to inaccurate EM prediction during design, sometimes </a:t>
            </a:r>
            <a:r>
              <a:rPr lang="en-US" sz="1200" u="sng" dirty="0"/>
              <a:t>optimistic</a:t>
            </a:r>
            <a:r>
              <a:rPr lang="en-US" sz="1200" dirty="0"/>
              <a:t> and often too </a:t>
            </a:r>
            <a:r>
              <a:rPr lang="en-US" sz="1200" u="sng" dirty="0"/>
              <a:t>pessimistic</a:t>
            </a:r>
          </a:p>
          <a:p>
            <a:pPr marL="800100" lvl="1" indent="-342900">
              <a:buFont typeface="Arial" panose="020B0604020202020204" pitchFamily="34" charset="0"/>
              <a:buChar char="•"/>
            </a:pPr>
            <a:r>
              <a:rPr lang="en-US" sz="1200" dirty="0"/>
              <a:t>A tree may be deemed immortal if lines are too short (</a:t>
            </a:r>
            <a:r>
              <a:rPr lang="en-US" sz="1200" dirty="0" err="1"/>
              <a:t>Blech</a:t>
            </a:r>
            <a:r>
              <a:rPr lang="en-US" sz="1200" dirty="0"/>
              <a:t>) </a:t>
            </a:r>
          </a:p>
          <a:p>
            <a:pPr marL="800100" lvl="1" indent="-342900">
              <a:buFont typeface="Arial" panose="020B0604020202020204" pitchFamily="34" charset="0"/>
              <a:buChar char="•"/>
            </a:pPr>
            <a:r>
              <a:rPr lang="en-US" sz="1200" dirty="0"/>
              <a:t>The grid has redundancy and can survive several line failures</a:t>
            </a:r>
          </a:p>
          <a:p>
            <a:pPr marL="342900" indent="-342900">
              <a:buFont typeface="Wingdings" panose="05000000000000000000" pitchFamily="2" charset="2"/>
              <a:buChar char="q"/>
            </a:pPr>
            <a:r>
              <a:rPr lang="en-US" sz="1200" dirty="0" smtClean="0"/>
              <a:t>This </a:t>
            </a:r>
            <a:r>
              <a:rPr lang="en-US" sz="1200" dirty="0"/>
              <a:t>calls for significant over-design. However, today, there is </a:t>
            </a:r>
            <a:r>
              <a:rPr lang="en-US" sz="1200" u="sng" dirty="0"/>
              <a:t>very little margin</a:t>
            </a:r>
            <a:r>
              <a:rPr lang="en-US" sz="1200" dirty="0"/>
              <a:t> left for electromigration!</a:t>
            </a:r>
          </a:p>
          <a:p>
            <a:pPr marL="342900" indent="-342900">
              <a:buFont typeface="Wingdings" panose="05000000000000000000" pitchFamily="2" charset="2"/>
              <a:buChar char="q"/>
            </a:pPr>
            <a:r>
              <a:rPr lang="en-US" sz="1200" dirty="0" smtClean="0"/>
              <a:t>We </a:t>
            </a:r>
            <a:r>
              <a:rPr lang="en-US" sz="1200" dirty="0"/>
              <a:t>find that the pessimism is very high: grids that must survive 10 years, are being designed to survive ~40 years. One might think that pessimism is not a bad strategy in VLSI. However, too much pessimism in the power grid can be a big problem. It leads to overuse of metal area, leaving little room for signal routing, which makes EM signoff extremely difficult in modern designs, thus increasing design complexity and design time.</a:t>
            </a:r>
          </a:p>
          <a:p>
            <a:pPr marL="342900" indent="-342900">
              <a:buFont typeface="Wingdings" panose="05000000000000000000" pitchFamily="2" charset="2"/>
              <a:buChar char="q"/>
            </a:pPr>
            <a:r>
              <a:rPr lang="en-US" sz="1200" kern="0" dirty="0" smtClean="0"/>
              <a:t>Traditional </a:t>
            </a:r>
            <a:r>
              <a:rPr lang="en-US" sz="1200" kern="0" dirty="0"/>
              <a:t>empirical models are no longer sufficient and we need better </a:t>
            </a:r>
            <a:r>
              <a:rPr lang="en-US" sz="1200" u="sng" kern="0" dirty="0"/>
              <a:t>physical</a:t>
            </a:r>
            <a:r>
              <a:rPr lang="en-US" sz="1200" kern="0" dirty="0"/>
              <a:t> models:</a:t>
            </a:r>
          </a:p>
          <a:p>
            <a:r>
              <a:rPr lang="en-US" sz="1200" dirty="0"/>
              <a:t>	</a:t>
            </a:r>
            <a:r>
              <a:rPr lang="en-US" sz="1200" dirty="0">
                <a:latin typeface="Trebuchet MS" panose="020B0603020202020204" pitchFamily="34" charset="0"/>
                <a:cs typeface="Arial" panose="020B0604020202020204" pitchFamily="34" charset="0"/>
              </a:rPr>
              <a:t> A. S. Oates (TSMC) “</a:t>
            </a:r>
            <a:r>
              <a:rPr lang="en-IN" sz="1200" i="1" dirty="0">
                <a:latin typeface="Georgia" panose="02040502050405020303" pitchFamily="18" charset="0"/>
              </a:rPr>
              <a:t>“… it is necessary to include electromigration-induced mechanical stresses </a:t>
            </a:r>
            <a:r>
              <a:rPr lang="en-IN" sz="1200" i="1" dirty="0" smtClean="0">
                <a:latin typeface="Georgia" panose="02040502050405020303" pitchFamily="18" charset="0"/>
              </a:rPr>
              <a:t>in </a:t>
            </a:r>
            <a:r>
              <a:rPr lang="en-IN" sz="1200" i="1" dirty="0">
                <a:latin typeface="Georgia" panose="02040502050405020303" pitchFamily="18" charset="0"/>
              </a:rPr>
              <a:t>addition to current densities to accurately predict failure of circuit interconnects.” In: 	</a:t>
            </a:r>
            <a:r>
              <a:rPr lang="en-US" sz="1200" dirty="0">
                <a:latin typeface="Trebuchet MS" panose="020B0603020202020204" pitchFamily="34" charset="0"/>
                <a:cs typeface="Arial" panose="020B0604020202020204" pitchFamily="34" charset="0"/>
              </a:rPr>
              <a:t>Interconnect reliability challenges for technology scaling: A circuit focus,” in 2016 IEEE International Interconnect </a:t>
            </a:r>
            <a:r>
              <a:rPr lang="en-US" sz="1200" dirty="0" smtClean="0">
                <a:latin typeface="Trebuchet MS" panose="020B0603020202020204" pitchFamily="34" charset="0"/>
                <a:cs typeface="Arial" panose="020B0604020202020204" pitchFamily="34" charset="0"/>
              </a:rPr>
              <a:t>Technology </a:t>
            </a:r>
            <a:r>
              <a:rPr lang="en-US" sz="1200" dirty="0">
                <a:latin typeface="Trebuchet MS" panose="020B0603020202020204" pitchFamily="34" charset="0"/>
                <a:cs typeface="Arial" panose="020B0604020202020204" pitchFamily="34" charset="0"/>
              </a:rPr>
              <a:t>Conference, May 2016.</a:t>
            </a:r>
          </a:p>
          <a:p>
            <a:endParaRPr lang="en-US" sz="1200" dirty="0"/>
          </a:p>
        </p:txBody>
      </p:sp>
    </p:spTree>
    <p:extLst>
      <p:ext uri="{BB962C8B-B14F-4D97-AF65-F5344CB8AC3E}">
        <p14:creationId xmlns:p14="http://schemas.microsoft.com/office/powerpoint/2010/main" val="85823495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EM-induced MTTF Analysis: Methodology/Tool-prototype</a:t>
            </a:r>
          </a:p>
        </p:txBody>
      </p:sp>
      <p:sp>
        <p:nvSpPr>
          <p:cNvPr id="3" name="Footer Placeholder 2"/>
          <p:cNvSpPr>
            <a:spLocks noGrp="1"/>
          </p:cNvSpPr>
          <p:nvPr>
            <p:ph type="ftr" sz="quarter" idx="10"/>
          </p:nvPr>
        </p:nvSpPr>
        <p:spPr/>
        <p:txBody>
          <a:bodyPr/>
          <a:lstStyle/>
          <a:p>
            <a:pPr>
              <a:defRPr/>
            </a:pPr>
            <a:r>
              <a:rPr lang="en-US" smtClean="0"/>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4</a:t>
            </a:fld>
            <a:endParaRPr lang="en-US"/>
          </a:p>
        </p:txBody>
      </p:sp>
      <p:sp>
        <p:nvSpPr>
          <p:cNvPr id="5" name="Content Placeholder 4"/>
          <p:cNvSpPr>
            <a:spLocks noGrp="1"/>
          </p:cNvSpPr>
          <p:nvPr>
            <p:ph sz="half" idx="1"/>
          </p:nvPr>
        </p:nvSpPr>
        <p:spPr>
          <a:xfrm>
            <a:off x="0" y="914400"/>
            <a:ext cx="5994400" cy="5410200"/>
          </a:xfrm>
        </p:spPr>
        <p:txBody>
          <a:bodyPr/>
          <a:lstStyle/>
          <a:p>
            <a:pPr marL="0" indent="0">
              <a:buNone/>
            </a:pPr>
            <a:r>
              <a:rPr lang="en-US" sz="1200" dirty="0"/>
              <a:t>1-D </a:t>
            </a:r>
            <a:r>
              <a:rPr lang="en-US" sz="1200" dirty="0" err="1"/>
              <a:t>Korhonen’s</a:t>
            </a:r>
            <a:r>
              <a:rPr lang="en-US" sz="1200" dirty="0"/>
              <a:t> model provides EM-induced stress evolution inside single-link interconnect segment</a:t>
            </a:r>
            <a:r>
              <a:rPr lang="en-US" sz="1200" dirty="0" smtClean="0"/>
              <a:t>:</a:t>
            </a:r>
          </a:p>
          <a:p>
            <a:pPr marL="0" indent="0">
              <a:buNone/>
            </a:pPr>
            <a:endParaRPr lang="en-US" sz="1200" dirty="0"/>
          </a:p>
          <a:p>
            <a:pPr marL="0" indent="0">
              <a:buNone/>
            </a:pPr>
            <a:endParaRPr lang="en-US" sz="1200" dirty="0" smtClean="0"/>
          </a:p>
          <a:p>
            <a:pPr marL="0" indent="0">
              <a:buNone/>
            </a:pPr>
            <a:endParaRPr lang="en-US" sz="1200" dirty="0" smtClean="0"/>
          </a:p>
          <a:p>
            <a:pPr marL="0" indent="0">
              <a:buNone/>
            </a:pPr>
            <a:r>
              <a:rPr lang="en-US" sz="1200" dirty="0" smtClean="0"/>
              <a:t>Applying </a:t>
            </a:r>
            <a:r>
              <a:rPr lang="en-US" sz="1200" dirty="0" err="1"/>
              <a:t>Korhonen’s</a:t>
            </a:r>
            <a:r>
              <a:rPr lang="en-US" sz="1200" dirty="0"/>
              <a:t> model at every segment, combined with the boundary laws, gives a fully determined </a:t>
            </a:r>
            <a:r>
              <a:rPr lang="en-US" sz="1200" dirty="0" smtClean="0"/>
              <a:t>system</a:t>
            </a:r>
          </a:p>
          <a:p>
            <a:pPr marL="0" indent="0">
              <a:buNone/>
            </a:pPr>
            <a:endParaRPr lang="en-US" sz="1200" dirty="0"/>
          </a:p>
          <a:p>
            <a:pPr marL="0" indent="0">
              <a:buNone/>
            </a:pPr>
            <a:endParaRPr lang="en-US" sz="1200" dirty="0" smtClean="0"/>
          </a:p>
          <a:p>
            <a:pPr marL="0" indent="0">
              <a:buNone/>
            </a:pPr>
            <a:endParaRPr lang="en-US" sz="1200" dirty="0"/>
          </a:p>
          <a:p>
            <a:pPr marL="0" indent="0">
              <a:buNone/>
            </a:pPr>
            <a:endParaRPr lang="en-US" sz="1200" dirty="0" smtClean="0"/>
          </a:p>
          <a:p>
            <a:pPr marL="0" indent="0">
              <a:buNone/>
            </a:pPr>
            <a:r>
              <a:rPr lang="en-US" sz="1200" dirty="0"/>
              <a:t>Boundary conditions</a:t>
            </a:r>
            <a:r>
              <a:rPr lang="en-US" sz="1200" dirty="0" smtClean="0"/>
              <a:t>:</a:t>
            </a:r>
          </a:p>
          <a:p>
            <a:pPr marL="0" indent="0">
              <a:buNone/>
            </a:pPr>
            <a:endParaRPr lang="en-US" sz="1200" dirty="0"/>
          </a:p>
          <a:p>
            <a:pPr marL="0" indent="0">
              <a:buNone/>
            </a:pPr>
            <a:endParaRPr lang="en-US" sz="1200" dirty="0" smtClean="0"/>
          </a:p>
          <a:p>
            <a:pPr marL="0" indent="0">
              <a:buNone/>
            </a:pPr>
            <a:endParaRPr lang="en-US" sz="1200" dirty="0"/>
          </a:p>
          <a:p>
            <a:pPr marL="0" indent="0">
              <a:buNone/>
            </a:pPr>
            <a:endParaRPr lang="en-US" sz="1200" dirty="0" smtClean="0"/>
          </a:p>
          <a:p>
            <a:pPr marL="0" indent="0">
              <a:buNone/>
            </a:pPr>
            <a:endParaRPr lang="en-US" sz="1200" dirty="0"/>
          </a:p>
          <a:p>
            <a:pPr marL="0" indent="0">
              <a:buNone/>
            </a:pPr>
            <a:endParaRPr lang="en-US" sz="1200" dirty="0" smtClean="0"/>
          </a:p>
          <a:p>
            <a:pPr marL="0" indent="0">
              <a:buNone/>
            </a:pPr>
            <a:endParaRPr lang="en-US" sz="1200" dirty="0"/>
          </a:p>
          <a:p>
            <a:pPr marL="0" indent="0">
              <a:buNone/>
            </a:pPr>
            <a:endParaRPr lang="en-US" sz="1200" dirty="0" smtClean="0"/>
          </a:p>
          <a:p>
            <a:pPr marL="0" indent="0">
              <a:buNone/>
            </a:pPr>
            <a:endParaRPr lang="en-US" sz="1200" dirty="0"/>
          </a:p>
          <a:p>
            <a:pPr marL="0" indent="0">
              <a:buNone/>
            </a:pPr>
            <a:r>
              <a:rPr lang="en-US" sz="1200" dirty="0"/>
              <a:t>We discretize this in time and space and solve it to                                                                           give the stress evolution at every point of interconnect tree</a:t>
            </a:r>
          </a:p>
          <a:p>
            <a:pPr marL="0" indent="0">
              <a:buNone/>
            </a:pPr>
            <a:endParaRPr lang="en-US" sz="1200" dirty="0"/>
          </a:p>
          <a:p>
            <a:pPr marL="0" indent="0">
              <a:buNone/>
            </a:pPr>
            <a:endParaRPr lang="en-US" sz="1200" dirty="0"/>
          </a:p>
          <a:p>
            <a:pPr marL="0" indent="0">
              <a:buNone/>
            </a:pPr>
            <a:endParaRPr lang="en-US" sz="1200" dirty="0"/>
          </a:p>
          <a:p>
            <a:pPr marL="0" indent="0">
              <a:buNone/>
            </a:pPr>
            <a:endParaRPr lang="en-US" sz="1200" dirty="0"/>
          </a:p>
        </p:txBody>
      </p:sp>
      <mc:AlternateContent xmlns:mc="http://schemas.openxmlformats.org/markup-compatibility/2006">
        <mc:Choice xmlns:a14="http://schemas.microsoft.com/office/drawing/2010/main" Requires="a14">
          <p:sp>
            <p:nvSpPr>
              <p:cNvPr id="6" name="Content Placeholder 5"/>
              <p:cNvSpPr>
                <a:spLocks noGrp="1"/>
              </p:cNvSpPr>
              <p:nvPr>
                <p:ph sz="half" idx="2"/>
              </p:nvPr>
            </p:nvSpPr>
            <p:spPr>
              <a:xfrm>
                <a:off x="6019800" y="914400"/>
                <a:ext cx="6096000" cy="5562600"/>
              </a:xfrm>
            </p:spPr>
            <p:txBody>
              <a:bodyPr/>
              <a:lstStyle/>
              <a:p>
                <a:pPr marL="0" indent="0">
                  <a:buNone/>
                </a:pPr>
                <a:r>
                  <a:rPr lang="en-US" sz="1200" b="1" dirty="0"/>
                  <a:t>Effect of temperature on </a:t>
                </a:r>
                <a:r>
                  <a:rPr lang="en-US" sz="1200" b="1" dirty="0" smtClean="0"/>
                  <a:t>MTF</a:t>
                </a:r>
              </a:p>
              <a:p>
                <a:pPr marL="0" indent="0">
                  <a:buNone/>
                </a:pPr>
                <a:r>
                  <a:rPr lang="en-US" sz="1200" dirty="0" smtClean="0"/>
                  <a:t>Accounting </a:t>
                </a:r>
                <a:r>
                  <a:rPr lang="en-US" sz="1200" dirty="0"/>
                  <a:t>for the temperature </a:t>
                </a:r>
                <a:r>
                  <a:rPr lang="en-US" sz="1200" dirty="0" smtClean="0"/>
                  <a:t>                                                           distribution </a:t>
                </a:r>
                <a:r>
                  <a:rPr lang="en-US" sz="1200" dirty="0"/>
                  <a:t>across the metal </a:t>
                </a:r>
                <a:r>
                  <a:rPr lang="en-US" sz="1200" dirty="0" smtClean="0"/>
                  <a:t>                                                                                  layers is </a:t>
                </a:r>
                <a:r>
                  <a:rPr lang="en-US" sz="1200" dirty="0"/>
                  <a:t>done by employing a </a:t>
                </a:r>
                <a:r>
                  <a:rPr lang="en-US" sz="1200" dirty="0" smtClean="0"/>
                  <a:t>                                                                                    standard compact </a:t>
                </a:r>
                <a:r>
                  <a:rPr lang="en-US" sz="1200" dirty="0"/>
                  <a:t>thermal model </a:t>
                </a:r>
                <a:r>
                  <a:rPr lang="en-US" sz="1200" dirty="0" smtClean="0"/>
                  <a:t>                                                                                that represents die </a:t>
                </a:r>
                <a:r>
                  <a:rPr lang="en-US" sz="1200" dirty="0"/>
                  <a:t>as array of </a:t>
                </a:r>
                <a:r>
                  <a:rPr lang="en-US" sz="1200" dirty="0" smtClean="0"/>
                  <a:t>                                                                            cuboidal </a:t>
                </a:r>
                <a:r>
                  <a:rPr lang="en-US" sz="1200" dirty="0"/>
                  <a:t>thermal cells with effective </a:t>
                </a:r>
                <a:r>
                  <a:rPr lang="en-US" sz="1200" dirty="0" smtClean="0"/>
                  <a:t>                                                                        local </a:t>
                </a:r>
                <a:r>
                  <a:rPr lang="en-US" sz="1200" dirty="0"/>
                  <a:t>thermal properties</a:t>
                </a:r>
                <a:r>
                  <a:rPr lang="en-US" sz="1200" dirty="0" smtClean="0"/>
                  <a:t>.</a:t>
                </a:r>
              </a:p>
              <a:p>
                <a:pPr marL="0" indent="0">
                  <a:buNone/>
                </a:pPr>
                <a:r>
                  <a:rPr lang="en-US" sz="1200" b="1" dirty="0" smtClean="0"/>
                  <a:t>Voiding kinetics</a:t>
                </a:r>
              </a:p>
              <a:p>
                <a:pPr marL="0" indent="0">
                  <a:buNone/>
                </a:pPr>
                <a:r>
                  <a:rPr lang="en-US" sz="1200" dirty="0" smtClean="0"/>
                  <a:t>For </a:t>
                </a:r>
                <a:r>
                  <a:rPr lang="en-US" sz="1200" dirty="0"/>
                  <a:t>more accurate simulations, void                                                            growth model was implemented: after                                                          detecting void nucleation, the tool                                                                 tracks void length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𝑙</m:t>
                        </m:r>
                      </m:e>
                      <m:sub>
                        <m:r>
                          <a:rPr lang="en-US" sz="1200" i="1">
                            <a:latin typeface="Cambria Math" panose="02040503050406030204" pitchFamily="18" charset="0"/>
                          </a:rPr>
                          <m:t>𝑣𝑜𝑖𝑑</m:t>
                        </m:r>
                      </m:sub>
                    </m:sSub>
                    <m:d>
                      <m:dPr>
                        <m:ctrlPr>
                          <a:rPr lang="en-US" sz="1200" i="1">
                            <a:latin typeface="Cambria Math" panose="02040503050406030204" pitchFamily="18" charset="0"/>
                          </a:rPr>
                        </m:ctrlPr>
                      </m:dPr>
                      <m:e>
                        <m:r>
                          <a:rPr lang="en-US" sz="1200" i="1">
                            <a:latin typeface="Cambria Math" panose="02040503050406030204" pitchFamily="18" charset="0"/>
                          </a:rPr>
                          <m:t>𝑡</m:t>
                        </m:r>
                      </m:e>
                    </m:d>
                  </m:oMath>
                </a14:m>
                <a:endParaRPr lang="en-US" sz="1200" dirty="0" smtClean="0"/>
              </a:p>
              <a:p>
                <a:pPr marL="0" indent="0">
                  <a:buNone/>
                </a:pPr>
                <a:endParaRPr lang="en-US" sz="1200" b="1" dirty="0" smtClean="0"/>
              </a:p>
              <a:p>
                <a:pPr marL="0" indent="0">
                  <a:buNone/>
                </a:pPr>
                <a:r>
                  <a:rPr lang="en-US" sz="1200" b="1" dirty="0" smtClean="0"/>
                  <a:t>Early failure</a:t>
                </a:r>
              </a:p>
              <a:p>
                <a:pPr marL="0" indent="0">
                  <a:buNone/>
                </a:pPr>
                <a:r>
                  <a:rPr lang="en-US" sz="1200" dirty="0" smtClean="0"/>
                  <a:t>A </a:t>
                </a:r>
                <a:r>
                  <a:rPr lang="en-US" sz="1200" dirty="0"/>
                  <a:t>large void right </a:t>
                </a:r>
                <a:r>
                  <a:rPr lang="en-US" sz="1200" u="sng" dirty="0"/>
                  <a:t>below a via</a:t>
                </a:r>
                <a:r>
                  <a:rPr lang="en-US" sz="1200" dirty="0"/>
                  <a:t> can lead to an open circuit because  capping layer is non-conductive: </a:t>
                </a:r>
                <a:r>
                  <a:rPr lang="en-US" sz="1200" u="sng" dirty="0"/>
                  <a:t>early failures</a:t>
                </a:r>
                <a:r>
                  <a:rPr lang="en-US" sz="1200" dirty="0"/>
                  <a:t>.</a:t>
                </a:r>
              </a:p>
              <a:p>
                <a:pPr marL="0" indent="0">
                  <a:buNone/>
                </a:pPr>
                <a:endParaRPr lang="en-US" sz="1200" dirty="0"/>
              </a:p>
              <a:p>
                <a:pPr marL="0" indent="0">
                  <a:buNone/>
                </a:pPr>
                <a:endParaRPr lang="en-US" sz="1200" dirty="0"/>
              </a:p>
            </p:txBody>
          </p:sp>
        </mc:Choice>
        <mc:Fallback>
          <p:sp>
            <p:nvSpPr>
              <p:cNvPr id="6" name="Content Placeholder 5"/>
              <p:cNvSpPr>
                <a:spLocks noGrp="1" noRot="1" noChangeAspect="1" noMove="1" noResize="1" noEditPoints="1" noAdjustHandles="1" noChangeArrowheads="1" noChangeShapeType="1" noTextEdit="1"/>
              </p:cNvSpPr>
              <p:nvPr>
                <p:ph sz="half" idx="2"/>
              </p:nvPr>
            </p:nvSpPr>
            <p:spPr>
              <a:xfrm>
                <a:off x="6019800" y="914400"/>
                <a:ext cx="6096000" cy="5562600"/>
              </a:xfrm>
              <a:blipFill rotWithShape="0">
                <a:blip r:embed="rId3"/>
                <a:stretch>
                  <a:fillRect/>
                </a:stretch>
              </a:blipFill>
            </p:spPr>
            <p:txBody>
              <a:bodyPr/>
              <a:lstStyle/>
              <a:p>
                <a:r>
                  <a:rPr lang="en-US">
                    <a:noFill/>
                  </a:rPr>
                  <a:t> </a:t>
                </a:r>
              </a:p>
            </p:txBody>
          </p:sp>
        </mc:Fallback>
      </mc:AlternateContent>
      <p:graphicFrame>
        <p:nvGraphicFramePr>
          <p:cNvPr id="7" name="Object 6">
            <a:extLst>
              <a:ext uri="{FF2B5EF4-FFF2-40B4-BE49-F238E27FC236}">
                <a16:creationId xmlns="" xmlns:a16="http://schemas.microsoft.com/office/drawing/2014/main" id="{E3B8C6BA-8DE4-43CD-9861-05AC5328EB0B}"/>
              </a:ext>
            </a:extLst>
          </p:cNvPr>
          <p:cNvGraphicFramePr>
            <a:graphicFrameLocks noChangeAspect="1"/>
          </p:cNvGraphicFramePr>
          <p:nvPr>
            <p:extLst>
              <p:ext uri="{D42A27DB-BD31-4B8C-83A1-F6EECF244321}">
                <p14:modId xmlns:p14="http://schemas.microsoft.com/office/powerpoint/2010/main" val="2325452102"/>
              </p:ext>
            </p:extLst>
          </p:nvPr>
        </p:nvGraphicFramePr>
        <p:xfrm>
          <a:off x="258119" y="1470525"/>
          <a:ext cx="2179709" cy="510675"/>
        </p:xfrm>
        <a:graphic>
          <a:graphicData uri="http://schemas.openxmlformats.org/presentationml/2006/ole">
            <mc:AlternateContent xmlns:mc="http://schemas.openxmlformats.org/markup-compatibility/2006">
              <mc:Choice xmlns:v="urn:schemas-microsoft-com:vml" Requires="v">
                <p:oleObj spid="_x0000_s22566" name="Equation" r:id="rId4" imgW="2095500" imgH="482600" progId="Equation.3">
                  <p:embed/>
                </p:oleObj>
              </mc:Choice>
              <mc:Fallback>
                <p:oleObj name="Equation" r:id="rId4" imgW="2095500" imgH="482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8119" y="1470525"/>
                        <a:ext cx="2179709" cy="510675"/>
                      </a:xfrm>
                      <a:prstGeom prst="rect">
                        <a:avLst/>
                      </a:prstGeom>
                      <a:noFill/>
                    </p:spPr>
                  </p:pic>
                </p:oleObj>
              </mc:Fallback>
            </mc:AlternateContent>
          </a:graphicData>
        </a:graphic>
      </p:graphicFrame>
      <p:grpSp>
        <p:nvGrpSpPr>
          <p:cNvPr id="8" name="Group 7">
            <a:extLst>
              <a:ext uri="{FF2B5EF4-FFF2-40B4-BE49-F238E27FC236}">
                <a16:creationId xmlns="" xmlns:a16="http://schemas.microsoft.com/office/drawing/2014/main" id="{F014FB87-52BA-4844-BE74-4BB286DC1ADE}"/>
              </a:ext>
            </a:extLst>
          </p:cNvPr>
          <p:cNvGrpSpPr/>
          <p:nvPr/>
        </p:nvGrpSpPr>
        <p:grpSpPr>
          <a:xfrm>
            <a:off x="2641028" y="1371144"/>
            <a:ext cx="2774647" cy="686256"/>
            <a:chOff x="5257800" y="1447800"/>
            <a:chExt cx="3403405" cy="1305770"/>
          </a:xfrm>
        </p:grpSpPr>
        <p:pic>
          <p:nvPicPr>
            <p:cNvPr id="9" name="Picture 8">
              <a:extLst>
                <a:ext uri="{FF2B5EF4-FFF2-40B4-BE49-F238E27FC236}">
                  <a16:creationId xmlns="" xmlns:a16="http://schemas.microsoft.com/office/drawing/2014/main" id="{FF3811C0-38BD-42B5-A27F-5CD9492BAAEB}"/>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5257800" y="1447800"/>
              <a:ext cx="1761431" cy="1305770"/>
            </a:xfrm>
            <a:prstGeom prst="rect">
              <a:avLst/>
            </a:prstGeom>
          </p:spPr>
        </p:pic>
        <p:pic>
          <p:nvPicPr>
            <p:cNvPr id="10" name="Picture 9">
              <a:extLst>
                <a:ext uri="{FF2B5EF4-FFF2-40B4-BE49-F238E27FC236}">
                  <a16:creationId xmlns="" xmlns:a16="http://schemas.microsoft.com/office/drawing/2014/main" id="{85863429-2514-46C0-A5E8-9982FD573E6E}"/>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7086600" y="1447800"/>
              <a:ext cx="1574605" cy="1291866"/>
            </a:xfrm>
            <a:prstGeom prst="rect">
              <a:avLst/>
            </a:prstGeom>
          </p:spPr>
        </p:pic>
      </p:grpSp>
      <p:graphicFrame>
        <p:nvGraphicFramePr>
          <p:cNvPr id="11" name="Object 10"/>
          <p:cNvGraphicFramePr>
            <a:graphicFrameLocks noChangeAspect="1"/>
          </p:cNvGraphicFramePr>
          <p:nvPr>
            <p:extLst>
              <p:ext uri="{D42A27DB-BD31-4B8C-83A1-F6EECF244321}">
                <p14:modId xmlns:p14="http://schemas.microsoft.com/office/powerpoint/2010/main" val="388923104"/>
              </p:ext>
            </p:extLst>
          </p:nvPr>
        </p:nvGraphicFramePr>
        <p:xfrm>
          <a:off x="258119" y="2627878"/>
          <a:ext cx="1727200" cy="496322"/>
        </p:xfrm>
        <a:graphic>
          <a:graphicData uri="http://schemas.openxmlformats.org/presentationml/2006/ole">
            <mc:AlternateContent xmlns:mc="http://schemas.openxmlformats.org/markup-compatibility/2006">
              <mc:Choice xmlns:v="urn:schemas-microsoft-com:vml" Requires="v">
                <p:oleObj spid="_x0000_s22567" name="Equation" r:id="rId8" imgW="1663700" imgH="482600" progId="Equation.3">
                  <p:embed/>
                </p:oleObj>
              </mc:Choice>
              <mc:Fallback>
                <p:oleObj name="Equation" r:id="rId8" imgW="1663700" imgH="482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8119" y="2627878"/>
                        <a:ext cx="1727200" cy="496322"/>
                      </a:xfrm>
                      <a:prstGeom prst="rect">
                        <a:avLst/>
                      </a:prstGeom>
                      <a:noFill/>
                    </p:spPr>
                  </p:pic>
                </p:oleObj>
              </mc:Fallback>
            </mc:AlternateContent>
          </a:graphicData>
        </a:graphic>
      </p:graphicFrame>
      <p:pic>
        <p:nvPicPr>
          <p:cNvPr id="12" name="Picture 11"/>
          <p:cNvPicPr>
            <a:picLocks noChangeAspect="1"/>
          </p:cNvPicPr>
          <p:nvPr/>
        </p:nvPicPr>
        <p:blipFill>
          <a:blip r:embed="rId10"/>
          <a:stretch>
            <a:fillRect/>
          </a:stretch>
        </p:blipFill>
        <p:spPr>
          <a:xfrm>
            <a:off x="2960130" y="2362200"/>
            <a:ext cx="2796362" cy="1717766"/>
          </a:xfrm>
          <a:prstGeom prst="rect">
            <a:avLst/>
          </a:prstGeom>
        </p:spPr>
      </p:pic>
      <p:grpSp>
        <p:nvGrpSpPr>
          <p:cNvPr id="13" name="Group 12"/>
          <p:cNvGrpSpPr/>
          <p:nvPr/>
        </p:nvGrpSpPr>
        <p:grpSpPr>
          <a:xfrm>
            <a:off x="637714" y="3878490"/>
            <a:ext cx="2777643" cy="1717766"/>
            <a:chOff x="2819400" y="2717083"/>
            <a:chExt cx="2654016" cy="1856452"/>
          </a:xfrm>
        </p:grpSpPr>
        <p:graphicFrame>
          <p:nvGraphicFramePr>
            <p:cNvPr id="14" name="Object 13"/>
            <p:cNvGraphicFramePr>
              <a:graphicFrameLocks noChangeAspect="1"/>
            </p:cNvGraphicFramePr>
            <p:nvPr>
              <p:extLst/>
            </p:nvPr>
          </p:nvGraphicFramePr>
          <p:xfrm>
            <a:off x="2895600" y="2717083"/>
            <a:ext cx="1295400" cy="250724"/>
          </p:xfrm>
          <a:graphic>
            <a:graphicData uri="http://schemas.openxmlformats.org/presentationml/2006/ole">
              <mc:AlternateContent xmlns:mc="http://schemas.openxmlformats.org/markup-compatibility/2006">
                <mc:Choice xmlns:v="urn:schemas-microsoft-com:vml" Requires="v">
                  <p:oleObj spid="_x0000_s22568" name="Equation" r:id="rId11" imgW="1181100" imgH="228600" progId="Equation.3">
                    <p:embed/>
                  </p:oleObj>
                </mc:Choice>
                <mc:Fallback>
                  <p:oleObj name="Equation" r:id="rId11" imgW="11811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95600" y="2717083"/>
                          <a:ext cx="1295400" cy="250724"/>
                        </a:xfrm>
                        <a:prstGeom prst="rect">
                          <a:avLst/>
                        </a:prstGeom>
                        <a:noFill/>
                      </p:spPr>
                    </p:pic>
                  </p:oleObj>
                </mc:Fallback>
              </mc:AlternateContent>
            </a:graphicData>
          </a:graphic>
        </p:graphicFrame>
        <p:graphicFrame>
          <p:nvGraphicFramePr>
            <p:cNvPr id="15" name="Object 14"/>
            <p:cNvGraphicFramePr>
              <a:graphicFrameLocks noChangeAspect="1"/>
            </p:cNvGraphicFramePr>
            <p:nvPr>
              <p:extLst/>
            </p:nvPr>
          </p:nvGraphicFramePr>
          <p:xfrm>
            <a:off x="2819400" y="3124200"/>
            <a:ext cx="2259806" cy="495300"/>
          </p:xfrm>
          <a:graphic>
            <a:graphicData uri="http://schemas.openxmlformats.org/presentationml/2006/ole">
              <mc:AlternateContent xmlns:mc="http://schemas.openxmlformats.org/markup-compatibility/2006">
                <mc:Choice xmlns:v="urn:schemas-microsoft-com:vml" Requires="v">
                  <p:oleObj spid="_x0000_s22569" name="Equation" r:id="rId13" imgW="2082800" imgH="457200" progId="Equation.3">
                    <p:embed/>
                  </p:oleObj>
                </mc:Choice>
                <mc:Fallback>
                  <p:oleObj name="Equation" r:id="rId13" imgW="2082800" imgH="4572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19400" y="3124200"/>
                          <a:ext cx="2259806" cy="495300"/>
                        </a:xfrm>
                        <a:prstGeom prst="rect">
                          <a:avLst/>
                        </a:prstGeom>
                        <a:noFill/>
                      </p:spPr>
                    </p:pic>
                  </p:oleObj>
                </mc:Fallback>
              </mc:AlternateContent>
            </a:graphicData>
          </a:graphic>
        </p:graphicFrame>
        <p:graphicFrame>
          <p:nvGraphicFramePr>
            <p:cNvPr id="16" name="Object 15"/>
            <p:cNvGraphicFramePr>
              <a:graphicFrameLocks noChangeAspect="1"/>
            </p:cNvGraphicFramePr>
            <p:nvPr>
              <p:extLst/>
            </p:nvPr>
          </p:nvGraphicFramePr>
          <p:xfrm>
            <a:off x="2853813" y="3738408"/>
            <a:ext cx="800100" cy="409575"/>
          </p:xfrm>
          <a:graphic>
            <a:graphicData uri="http://schemas.openxmlformats.org/presentationml/2006/ole">
              <mc:AlternateContent xmlns:mc="http://schemas.openxmlformats.org/markup-compatibility/2006">
                <mc:Choice xmlns:v="urn:schemas-microsoft-com:vml" Requires="v">
                  <p:oleObj spid="_x0000_s22570" name="Equation" r:id="rId15" imgW="799753" imgH="406224" progId="Equation.3">
                    <p:embed/>
                  </p:oleObj>
                </mc:Choice>
                <mc:Fallback>
                  <p:oleObj name="Equation" r:id="rId15" imgW="799753" imgH="406224"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53813" y="3738408"/>
                          <a:ext cx="800100"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p:cNvGraphicFramePr>
              <a:graphicFrameLocks noChangeAspect="1"/>
            </p:cNvGraphicFramePr>
            <p:nvPr>
              <p:extLst/>
            </p:nvPr>
          </p:nvGraphicFramePr>
          <p:xfrm>
            <a:off x="3964193" y="3843182"/>
            <a:ext cx="695325" cy="200025"/>
          </p:xfrm>
          <a:graphic>
            <a:graphicData uri="http://schemas.openxmlformats.org/presentationml/2006/ole">
              <mc:AlternateContent xmlns:mc="http://schemas.openxmlformats.org/markup-compatibility/2006">
                <mc:Choice xmlns:v="urn:schemas-microsoft-com:vml" Requires="v">
                  <p:oleObj spid="_x0000_s22571" name="Equation" r:id="rId17" imgW="698197" imgH="203112" progId="Equation.3">
                    <p:embed/>
                  </p:oleObj>
                </mc:Choice>
                <mc:Fallback>
                  <p:oleObj name="Equation" r:id="rId17" imgW="698197" imgH="203112"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964193" y="3843182"/>
                          <a:ext cx="695325" cy="200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Object 17"/>
            <p:cNvGraphicFramePr>
              <a:graphicFrameLocks noChangeAspect="1"/>
            </p:cNvGraphicFramePr>
            <p:nvPr>
              <p:extLst/>
            </p:nvPr>
          </p:nvGraphicFramePr>
          <p:xfrm>
            <a:off x="2853813" y="4163960"/>
            <a:ext cx="847725" cy="409575"/>
          </p:xfrm>
          <a:graphic>
            <a:graphicData uri="http://schemas.openxmlformats.org/presentationml/2006/ole">
              <mc:AlternateContent xmlns:mc="http://schemas.openxmlformats.org/markup-compatibility/2006">
                <mc:Choice xmlns:v="urn:schemas-microsoft-com:vml" Requires="v">
                  <p:oleObj spid="_x0000_s22572" name="Equation" r:id="rId19" imgW="850531" imgH="406224" progId="Equation.3">
                    <p:embed/>
                  </p:oleObj>
                </mc:Choice>
                <mc:Fallback>
                  <p:oleObj name="Equation" r:id="rId19" imgW="850531" imgH="406224"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853813" y="4163960"/>
                          <a:ext cx="847725" cy="409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p:cNvGraphicFramePr>
              <a:graphicFrameLocks noChangeAspect="1"/>
            </p:cNvGraphicFramePr>
            <p:nvPr>
              <p:extLst/>
            </p:nvPr>
          </p:nvGraphicFramePr>
          <p:xfrm>
            <a:off x="3905250" y="4284714"/>
            <a:ext cx="723900" cy="200025"/>
          </p:xfrm>
          <a:graphic>
            <a:graphicData uri="http://schemas.openxmlformats.org/presentationml/2006/ole">
              <mc:AlternateContent xmlns:mc="http://schemas.openxmlformats.org/markup-compatibility/2006">
                <mc:Choice xmlns:v="urn:schemas-microsoft-com:vml" Requires="v">
                  <p:oleObj spid="_x0000_s22573" name="Equation" r:id="rId21" imgW="723586" imgH="203112" progId="Equation.3">
                    <p:embed/>
                  </p:oleObj>
                </mc:Choice>
                <mc:Fallback>
                  <p:oleObj name="Equation" r:id="rId21" imgW="723586" imgH="203112"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05250" y="4284714"/>
                          <a:ext cx="723900" cy="200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19"/>
            <p:cNvGraphicFramePr>
              <a:graphicFrameLocks noChangeAspect="1"/>
            </p:cNvGraphicFramePr>
            <p:nvPr>
              <p:extLst/>
            </p:nvPr>
          </p:nvGraphicFramePr>
          <p:xfrm>
            <a:off x="4701891" y="2810008"/>
            <a:ext cx="771525" cy="228600"/>
          </p:xfrm>
          <a:graphic>
            <a:graphicData uri="http://schemas.openxmlformats.org/presentationml/2006/ole">
              <mc:AlternateContent xmlns:mc="http://schemas.openxmlformats.org/markup-compatibility/2006">
                <mc:Choice xmlns:v="urn:schemas-microsoft-com:vml" Requires="v">
                  <p:oleObj spid="_x0000_s22574" name="Equation" r:id="rId23" imgW="774364" imgH="228501" progId="Equation.3">
                    <p:embed/>
                  </p:oleObj>
                </mc:Choice>
                <mc:Fallback>
                  <p:oleObj name="Equation" r:id="rId23" imgW="774364" imgH="228501"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701891" y="2810008"/>
                          <a:ext cx="771525"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pic>
        <p:nvPicPr>
          <p:cNvPr id="21" name="Picture 20"/>
          <p:cNvPicPr>
            <a:picLocks noChangeAspect="1"/>
          </p:cNvPicPr>
          <p:nvPr/>
        </p:nvPicPr>
        <p:blipFill>
          <a:blip r:embed="rId25"/>
          <a:stretch>
            <a:fillRect/>
          </a:stretch>
        </p:blipFill>
        <p:spPr>
          <a:xfrm>
            <a:off x="3541580" y="4384766"/>
            <a:ext cx="2353260" cy="597460"/>
          </a:xfrm>
          <a:prstGeom prst="rect">
            <a:avLst/>
          </a:prstGeom>
        </p:spPr>
      </p:pic>
      <p:grpSp>
        <p:nvGrpSpPr>
          <p:cNvPr id="22" name="Group 21"/>
          <p:cNvGrpSpPr/>
          <p:nvPr/>
        </p:nvGrpSpPr>
        <p:grpSpPr>
          <a:xfrm>
            <a:off x="8714260" y="938864"/>
            <a:ext cx="3505201" cy="1499536"/>
            <a:chOff x="6409686" y="858259"/>
            <a:chExt cx="6048169" cy="3192391"/>
          </a:xfrm>
        </p:grpSpPr>
        <p:pic>
          <p:nvPicPr>
            <p:cNvPr id="23" name="Content Placeholder 14" descr="A picture containing computer, monitor, indoor, table&#10;&#10;Description generated with high confidence"/>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7315200" y="858259"/>
              <a:ext cx="4325561" cy="3192391"/>
            </a:xfrm>
            <a:prstGeom prst="rect">
              <a:avLst/>
            </a:prstGeom>
            <a:ln>
              <a:noFill/>
            </a:ln>
            <a:effectLst>
              <a:outerShdw blurRad="292100" dist="139700" dir="2700000" algn="tl" rotWithShape="0">
                <a:srgbClr val="333333">
                  <a:alpha val="65000"/>
                </a:srgbClr>
              </a:outerShdw>
            </a:effectLst>
          </p:spPr>
        </p:pic>
        <p:sp>
          <p:nvSpPr>
            <p:cNvPr id="24" name="TextBox 23"/>
            <p:cNvSpPr txBox="1"/>
            <p:nvPr/>
          </p:nvSpPr>
          <p:spPr>
            <a:xfrm>
              <a:off x="6409686" y="2208234"/>
              <a:ext cx="1490268" cy="360377"/>
            </a:xfrm>
            <a:prstGeom prst="rect">
              <a:avLst/>
            </a:prstGeom>
            <a:noFill/>
          </p:spPr>
          <p:txBody>
            <a:bodyPr wrap="square" rtlCol="0">
              <a:spAutoFit/>
            </a:bodyPr>
            <a:lstStyle/>
            <a:p>
              <a:r>
                <a:rPr lang="en-US" sz="500" b="0" i="0" dirty="0"/>
                <a:t>Using Actual Temp</a:t>
              </a:r>
            </a:p>
          </p:txBody>
        </p:sp>
        <p:sp>
          <p:nvSpPr>
            <p:cNvPr id="25" name="TextBox 24"/>
            <p:cNvSpPr txBox="1"/>
            <p:nvPr/>
          </p:nvSpPr>
          <p:spPr>
            <a:xfrm>
              <a:off x="6498107" y="2535100"/>
              <a:ext cx="1313428" cy="360377"/>
            </a:xfrm>
            <a:prstGeom prst="rect">
              <a:avLst/>
            </a:prstGeom>
            <a:noFill/>
          </p:spPr>
          <p:txBody>
            <a:bodyPr wrap="square" rtlCol="0">
              <a:spAutoFit/>
            </a:bodyPr>
            <a:lstStyle/>
            <a:p>
              <a:r>
                <a:rPr lang="en-US" sz="500" b="0" i="0" dirty="0"/>
                <a:t>Using </a:t>
              </a:r>
              <a:r>
                <a:rPr lang="en-US" sz="500" b="0" i="0" dirty="0" err="1"/>
                <a:t>Avg</a:t>
              </a:r>
              <a:r>
                <a:rPr lang="en-US" sz="500" b="0" i="0" dirty="0"/>
                <a:t> Temp</a:t>
              </a:r>
            </a:p>
          </p:txBody>
        </p:sp>
        <p:sp>
          <p:nvSpPr>
            <p:cNvPr id="26" name="TextBox 25"/>
            <p:cNvSpPr txBox="1"/>
            <p:nvPr/>
          </p:nvSpPr>
          <p:spPr>
            <a:xfrm>
              <a:off x="11430000" y="2189877"/>
              <a:ext cx="1027855" cy="360377"/>
            </a:xfrm>
            <a:prstGeom prst="rect">
              <a:avLst/>
            </a:prstGeom>
            <a:noFill/>
          </p:spPr>
          <p:txBody>
            <a:bodyPr wrap="square" rtlCol="0">
              <a:spAutoFit/>
            </a:bodyPr>
            <a:lstStyle/>
            <a:p>
              <a:r>
                <a:rPr lang="en-US" sz="500" b="0" i="0" dirty="0"/>
                <a:t>MTF~13 </a:t>
              </a:r>
              <a:r>
                <a:rPr lang="en-US" sz="500" b="0" i="0" dirty="0" err="1"/>
                <a:t>yrs</a:t>
              </a:r>
              <a:endParaRPr lang="en-US" sz="500" b="0" i="0" dirty="0"/>
            </a:p>
          </p:txBody>
        </p:sp>
        <p:sp>
          <p:nvSpPr>
            <p:cNvPr id="27" name="TextBox 26"/>
            <p:cNvSpPr txBox="1"/>
            <p:nvPr/>
          </p:nvSpPr>
          <p:spPr>
            <a:xfrm>
              <a:off x="11430000" y="2468563"/>
              <a:ext cx="1027855" cy="360377"/>
            </a:xfrm>
            <a:prstGeom prst="rect">
              <a:avLst/>
            </a:prstGeom>
            <a:noFill/>
          </p:spPr>
          <p:txBody>
            <a:bodyPr wrap="square" rtlCol="0">
              <a:spAutoFit/>
            </a:bodyPr>
            <a:lstStyle/>
            <a:p>
              <a:r>
                <a:rPr lang="en-US" sz="500" b="0" i="0" dirty="0"/>
                <a:t>MTF~20 </a:t>
              </a:r>
              <a:r>
                <a:rPr lang="en-US" sz="500" b="0" i="0" dirty="0" err="1"/>
                <a:t>yrs</a:t>
              </a:r>
              <a:endParaRPr lang="en-US" sz="500" b="0" i="0" dirty="0"/>
            </a:p>
          </p:txBody>
        </p:sp>
      </p:grpSp>
      <p:pic>
        <p:nvPicPr>
          <p:cNvPr id="28" name="Picture 27"/>
          <p:cNvPicPr/>
          <p:nvPr/>
        </p:nvPicPr>
        <p:blipFill>
          <a:blip r:embed="rId27">
            <a:extLst>
              <a:ext uri="{28A0092B-C50C-407E-A947-70E740481C1C}">
                <a14:useLocalDpi xmlns:a14="http://schemas.microsoft.com/office/drawing/2010/main" val="0"/>
              </a:ext>
            </a:extLst>
          </a:blip>
          <a:srcRect/>
          <a:stretch>
            <a:fillRect/>
          </a:stretch>
        </p:blipFill>
        <p:spPr bwMode="auto">
          <a:xfrm>
            <a:off x="9239048" y="2590800"/>
            <a:ext cx="2671394" cy="1379823"/>
          </a:xfrm>
          <a:prstGeom prst="rect">
            <a:avLst/>
          </a:prstGeom>
          <a:noFill/>
        </p:spPr>
      </p:pic>
      <p:pic>
        <p:nvPicPr>
          <p:cNvPr id="29" name="Picture 28"/>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6073344" y="4765463"/>
            <a:ext cx="2194538" cy="1295399"/>
          </a:xfrm>
          <a:prstGeom prst="rect">
            <a:avLst/>
          </a:prstGeom>
        </p:spPr>
      </p:pic>
      <p:pic>
        <p:nvPicPr>
          <p:cNvPr id="30" name="Content Placeholder 8"/>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8267882" y="4384766"/>
            <a:ext cx="3720918" cy="197431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9742809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 Experimental Results </a:t>
            </a:r>
          </a:p>
        </p:txBody>
      </p:sp>
      <p:sp>
        <p:nvSpPr>
          <p:cNvPr id="3" name="Footer Placeholder 2"/>
          <p:cNvSpPr>
            <a:spLocks noGrp="1"/>
          </p:cNvSpPr>
          <p:nvPr>
            <p:ph type="ftr" sz="quarter" idx="10"/>
          </p:nvPr>
        </p:nvSpPr>
        <p:spPr/>
        <p:txBody>
          <a:bodyPr/>
          <a:lstStyle/>
          <a:p>
            <a:pPr>
              <a:defRPr/>
            </a:pPr>
            <a:r>
              <a:rPr lang="en-US" smtClean="0"/>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219494864"/>
              </p:ext>
            </p:extLst>
          </p:nvPr>
        </p:nvGraphicFramePr>
        <p:xfrm>
          <a:off x="146306" y="838200"/>
          <a:ext cx="6559294" cy="3155622"/>
        </p:xfrm>
        <a:graphic>
          <a:graphicData uri="http://schemas.openxmlformats.org/drawingml/2006/table">
            <a:tbl>
              <a:tblPr firstRow="1" bandRow="1">
                <a:tableStyleId>{5940675A-B579-460E-94D1-54222C63F5DA}</a:tableStyleId>
              </a:tblPr>
              <a:tblGrid>
                <a:gridCol w="1238468">
                  <a:extLst>
                    <a:ext uri="{9D8B030D-6E8A-4147-A177-3AD203B41FA5}">
                      <a16:colId xmlns="" xmlns:a16="http://schemas.microsoft.com/office/drawing/2014/main" val="20000"/>
                    </a:ext>
                  </a:extLst>
                </a:gridCol>
                <a:gridCol w="803802">
                  <a:extLst>
                    <a:ext uri="{9D8B030D-6E8A-4147-A177-3AD203B41FA5}">
                      <a16:colId xmlns="" xmlns:a16="http://schemas.microsoft.com/office/drawing/2014/main" val="20001"/>
                    </a:ext>
                  </a:extLst>
                </a:gridCol>
                <a:gridCol w="1018733">
                  <a:extLst>
                    <a:ext uri="{9D8B030D-6E8A-4147-A177-3AD203B41FA5}">
                      <a16:colId xmlns="" xmlns:a16="http://schemas.microsoft.com/office/drawing/2014/main" val="20002"/>
                    </a:ext>
                  </a:extLst>
                </a:gridCol>
                <a:gridCol w="823128">
                  <a:extLst>
                    <a:ext uri="{9D8B030D-6E8A-4147-A177-3AD203B41FA5}">
                      <a16:colId xmlns="" xmlns:a16="http://schemas.microsoft.com/office/drawing/2014/main" val="20003"/>
                    </a:ext>
                  </a:extLst>
                </a:gridCol>
                <a:gridCol w="1440472">
                  <a:extLst>
                    <a:ext uri="{9D8B030D-6E8A-4147-A177-3AD203B41FA5}">
                      <a16:colId xmlns="" xmlns:a16="http://schemas.microsoft.com/office/drawing/2014/main" val="20004"/>
                    </a:ext>
                  </a:extLst>
                </a:gridCol>
                <a:gridCol w="1234691">
                  <a:extLst>
                    <a:ext uri="{9D8B030D-6E8A-4147-A177-3AD203B41FA5}">
                      <a16:colId xmlns="" xmlns:a16="http://schemas.microsoft.com/office/drawing/2014/main" val="20005"/>
                    </a:ext>
                  </a:extLst>
                </a:gridCol>
              </a:tblGrid>
              <a:tr h="277900">
                <a:tc gridSpan="5">
                  <a:txBody>
                    <a:bodyPr/>
                    <a:lstStyle/>
                    <a:p>
                      <a:pPr algn="ctr"/>
                      <a:r>
                        <a:rPr lang="en-US" sz="800" b="1" dirty="0"/>
                        <a:t>Power Grids</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r>
                        <a:rPr lang="en-US" sz="800" b="1" dirty="0"/>
                        <a:t>Perform.</a:t>
                      </a:r>
                    </a:p>
                  </a:txBody>
                  <a:tcPr/>
                </a:tc>
                <a:extLst>
                  <a:ext uri="{0D108BD9-81ED-4DB2-BD59-A6C34878D82A}">
                    <a16:rowId xmlns="" xmlns:a16="http://schemas.microsoft.com/office/drawing/2014/main" val="10000"/>
                  </a:ext>
                </a:extLst>
              </a:tr>
              <a:tr h="314128">
                <a:tc>
                  <a:txBody>
                    <a:bodyPr/>
                    <a:lstStyle/>
                    <a:p>
                      <a:pPr algn="ctr"/>
                      <a:r>
                        <a:rPr lang="en-US" sz="800" b="1" dirty="0"/>
                        <a:t>Grid</a:t>
                      </a:r>
                    </a:p>
                  </a:txBody>
                  <a:tcPr/>
                </a:tc>
                <a:tc>
                  <a:txBody>
                    <a:bodyPr/>
                    <a:lstStyle/>
                    <a:p>
                      <a:pPr algn="ctr"/>
                      <a:r>
                        <a:rPr lang="en-US" sz="800" b="1" dirty="0"/>
                        <a:t># of nodes</a:t>
                      </a:r>
                    </a:p>
                  </a:txBody>
                  <a:tcPr/>
                </a:tc>
                <a:tc>
                  <a:txBody>
                    <a:bodyPr/>
                    <a:lstStyle/>
                    <a:p>
                      <a:pPr algn="ctr"/>
                      <a:r>
                        <a:rPr lang="en-US" sz="800" b="1" dirty="0"/>
                        <a:t># of branches</a:t>
                      </a:r>
                    </a:p>
                  </a:txBody>
                  <a:tcPr/>
                </a:tc>
                <a:tc>
                  <a:txBody>
                    <a:bodyPr/>
                    <a:lstStyle/>
                    <a:p>
                      <a:pPr algn="ctr"/>
                      <a:r>
                        <a:rPr lang="en-US" sz="800" b="1" dirty="0"/>
                        <a:t># of trees</a:t>
                      </a:r>
                    </a:p>
                  </a:txBody>
                  <a:tcPr/>
                </a:tc>
                <a:tc>
                  <a:txBody>
                    <a:bodyPr/>
                    <a:lstStyle/>
                    <a:p>
                      <a:pPr algn="ctr"/>
                      <a:r>
                        <a:rPr lang="en-US" sz="800" b="1" dirty="0"/>
                        <a:t># of current sources</a:t>
                      </a:r>
                    </a:p>
                  </a:txBody>
                  <a:tcPr/>
                </a:tc>
                <a:tc>
                  <a:txBody>
                    <a:bodyPr/>
                    <a:lstStyle/>
                    <a:p>
                      <a:pPr algn="ctr"/>
                      <a:r>
                        <a:rPr lang="en-US" sz="800" b="1" dirty="0"/>
                        <a:t>CPU time</a:t>
                      </a:r>
                    </a:p>
                  </a:txBody>
                  <a:tcPr/>
                </a:tc>
                <a:extLst>
                  <a:ext uri="{0D108BD9-81ED-4DB2-BD59-A6C34878D82A}">
                    <a16:rowId xmlns="" xmlns:a16="http://schemas.microsoft.com/office/drawing/2014/main" val="10001"/>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Ibmpg1*</a:t>
                      </a:r>
                      <a:endParaRPr lang="en-US" sz="800" dirty="0"/>
                    </a:p>
                  </a:txBody>
                  <a:tcPr/>
                </a:tc>
                <a:tc>
                  <a:txBody>
                    <a:bodyPr/>
                    <a:lstStyle/>
                    <a:p>
                      <a:pPr algn="ctr"/>
                      <a:r>
                        <a:rPr lang="en-US" sz="800" b="0" dirty="0"/>
                        <a:t>6K</a:t>
                      </a:r>
                    </a:p>
                  </a:txBody>
                  <a:tcPr/>
                </a:tc>
                <a:tc>
                  <a:txBody>
                    <a:bodyPr/>
                    <a:lstStyle/>
                    <a:p>
                      <a:pPr algn="ctr"/>
                      <a:r>
                        <a:rPr lang="en-US" sz="800" b="0" dirty="0"/>
                        <a:t>11K</a:t>
                      </a:r>
                    </a:p>
                  </a:txBody>
                  <a:tcPr/>
                </a:tc>
                <a:tc>
                  <a:txBody>
                    <a:bodyPr/>
                    <a:lstStyle/>
                    <a:p>
                      <a:pPr algn="ctr"/>
                      <a:r>
                        <a:rPr lang="en-US" sz="800" b="0" dirty="0"/>
                        <a:t>709</a:t>
                      </a:r>
                    </a:p>
                  </a:txBody>
                  <a:tcPr/>
                </a:tc>
                <a:tc>
                  <a:txBody>
                    <a:bodyPr/>
                    <a:lstStyle/>
                    <a:p>
                      <a:pPr algn="ctr"/>
                      <a:r>
                        <a:rPr lang="en-US" sz="800" b="0" dirty="0"/>
                        <a:t>11K</a:t>
                      </a:r>
                    </a:p>
                  </a:txBody>
                  <a:tcPr/>
                </a:tc>
                <a:tc>
                  <a:txBody>
                    <a:bodyPr/>
                    <a:lstStyle/>
                    <a:p>
                      <a:pPr algn="ctr"/>
                      <a:r>
                        <a:rPr lang="en-US" sz="800" b="0" dirty="0"/>
                        <a:t>0.6min</a:t>
                      </a:r>
                    </a:p>
                  </a:txBody>
                  <a:tcPr/>
                </a:tc>
                <a:extLst>
                  <a:ext uri="{0D108BD9-81ED-4DB2-BD59-A6C34878D82A}">
                    <a16:rowId xmlns="" xmlns:a16="http://schemas.microsoft.com/office/drawing/2014/main" val="10002"/>
                  </a:ext>
                </a:extLst>
              </a:tr>
              <a:tr h="199900">
                <a:tc>
                  <a:txBody>
                    <a:bodyPr/>
                    <a:lstStyle/>
                    <a:p>
                      <a:pPr algn="ctr"/>
                      <a:r>
                        <a:rPr lang="en-US" sz="800" b="0" dirty="0"/>
                        <a:t>Ibmpg2*</a:t>
                      </a:r>
                    </a:p>
                  </a:txBody>
                  <a:tcPr/>
                </a:tc>
                <a:tc>
                  <a:txBody>
                    <a:bodyPr/>
                    <a:lstStyle/>
                    <a:p>
                      <a:pPr algn="ctr"/>
                      <a:r>
                        <a:rPr lang="en-US" sz="800" b="0" dirty="0"/>
                        <a:t>62K</a:t>
                      </a:r>
                    </a:p>
                  </a:txBody>
                  <a:tcPr/>
                </a:tc>
                <a:tc>
                  <a:txBody>
                    <a:bodyPr/>
                    <a:lstStyle/>
                    <a:p>
                      <a:pPr algn="ctr"/>
                      <a:r>
                        <a:rPr lang="en-US" sz="800" b="0" dirty="0"/>
                        <a:t>61K</a:t>
                      </a:r>
                    </a:p>
                  </a:txBody>
                  <a:tcPr/>
                </a:tc>
                <a:tc>
                  <a:txBody>
                    <a:bodyPr/>
                    <a:lstStyle/>
                    <a:p>
                      <a:pPr algn="ctr"/>
                      <a:r>
                        <a:rPr lang="en-US" sz="800" b="0" dirty="0"/>
                        <a:t>462</a:t>
                      </a:r>
                    </a:p>
                  </a:txBody>
                  <a:tcPr/>
                </a:tc>
                <a:tc>
                  <a:txBody>
                    <a:bodyPr/>
                    <a:lstStyle/>
                    <a:p>
                      <a:pPr algn="ctr"/>
                      <a:r>
                        <a:rPr lang="en-US" sz="800" b="0" dirty="0"/>
                        <a:t>61K</a:t>
                      </a:r>
                    </a:p>
                  </a:txBody>
                  <a:tcPr/>
                </a:tc>
                <a:tc>
                  <a:txBody>
                    <a:bodyPr/>
                    <a:lstStyle/>
                    <a:p>
                      <a:pPr algn="ctr"/>
                      <a:r>
                        <a:rPr lang="en-US" sz="800" b="0" dirty="0"/>
                        <a:t>1.2min</a:t>
                      </a:r>
                    </a:p>
                  </a:txBody>
                  <a:tcPr/>
                </a:tc>
                <a:extLst>
                  <a:ext uri="{0D108BD9-81ED-4DB2-BD59-A6C34878D82A}">
                    <a16:rowId xmlns="" xmlns:a16="http://schemas.microsoft.com/office/drawing/2014/main" val="10003"/>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Ibmpg3*</a:t>
                      </a:r>
                      <a:endParaRPr lang="en-US" sz="800" b="1" dirty="0"/>
                    </a:p>
                  </a:txBody>
                  <a:tcPr/>
                </a:tc>
                <a:tc>
                  <a:txBody>
                    <a:bodyPr/>
                    <a:lstStyle/>
                    <a:p>
                      <a:pPr algn="ctr"/>
                      <a:r>
                        <a:rPr lang="en-US" sz="800" b="0" dirty="0"/>
                        <a:t>410K</a:t>
                      </a:r>
                    </a:p>
                  </a:txBody>
                  <a:tcPr/>
                </a:tc>
                <a:tc>
                  <a:txBody>
                    <a:bodyPr/>
                    <a:lstStyle/>
                    <a:p>
                      <a:pPr algn="ctr"/>
                      <a:r>
                        <a:rPr lang="en-US" sz="800" b="0" dirty="0"/>
                        <a:t>401K</a:t>
                      </a:r>
                    </a:p>
                  </a:txBody>
                  <a:tcPr/>
                </a:tc>
                <a:tc>
                  <a:txBody>
                    <a:bodyPr/>
                    <a:lstStyle/>
                    <a:p>
                      <a:pPr algn="ctr"/>
                      <a:r>
                        <a:rPr lang="en-US" sz="800" b="0" dirty="0"/>
                        <a:t>8.1K</a:t>
                      </a:r>
                    </a:p>
                  </a:txBody>
                  <a:tcPr/>
                </a:tc>
                <a:tc>
                  <a:txBody>
                    <a:bodyPr/>
                    <a:lstStyle/>
                    <a:p>
                      <a:pPr algn="ctr"/>
                      <a:r>
                        <a:rPr lang="en-US" sz="800" b="0" dirty="0"/>
                        <a:t>401K</a:t>
                      </a:r>
                    </a:p>
                  </a:txBody>
                  <a:tcPr/>
                </a:tc>
                <a:tc>
                  <a:txBody>
                    <a:bodyPr/>
                    <a:lstStyle/>
                    <a:p>
                      <a:pPr algn="ctr"/>
                      <a:r>
                        <a:rPr lang="en-US" sz="800" b="0" dirty="0"/>
                        <a:t>4.2min</a:t>
                      </a:r>
                    </a:p>
                  </a:txBody>
                  <a:tcPr/>
                </a:tc>
                <a:extLst>
                  <a:ext uri="{0D108BD9-81ED-4DB2-BD59-A6C34878D82A}">
                    <a16:rowId xmlns="" xmlns:a16="http://schemas.microsoft.com/office/drawing/2014/main" val="10004"/>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Ibmpg4*</a:t>
                      </a:r>
                      <a:endParaRPr lang="en-US" sz="800" b="1" dirty="0"/>
                    </a:p>
                  </a:txBody>
                  <a:tcPr/>
                </a:tc>
                <a:tc>
                  <a:txBody>
                    <a:bodyPr/>
                    <a:lstStyle/>
                    <a:p>
                      <a:pPr algn="ctr"/>
                      <a:r>
                        <a:rPr lang="en-US" sz="800" b="0" dirty="0"/>
                        <a:t>475K</a:t>
                      </a:r>
                    </a:p>
                  </a:txBody>
                  <a:tcPr/>
                </a:tc>
                <a:tc>
                  <a:txBody>
                    <a:bodyPr/>
                    <a:lstStyle/>
                    <a:p>
                      <a:pPr algn="ctr"/>
                      <a:r>
                        <a:rPr lang="en-US" sz="800" b="0" dirty="0"/>
                        <a:t>465K</a:t>
                      </a:r>
                    </a:p>
                  </a:txBody>
                  <a:tcPr/>
                </a:tc>
                <a:tc>
                  <a:txBody>
                    <a:bodyPr/>
                    <a:lstStyle/>
                    <a:p>
                      <a:pPr algn="ctr"/>
                      <a:r>
                        <a:rPr lang="en-US" sz="800" b="0" dirty="0"/>
                        <a:t>9.6K</a:t>
                      </a:r>
                    </a:p>
                  </a:txBody>
                  <a:tcPr/>
                </a:tc>
                <a:tc>
                  <a:txBody>
                    <a:bodyPr/>
                    <a:lstStyle/>
                    <a:p>
                      <a:pPr algn="ctr"/>
                      <a:r>
                        <a:rPr lang="en-US" sz="800" b="0" dirty="0"/>
                        <a:t>465K</a:t>
                      </a:r>
                    </a:p>
                  </a:txBody>
                  <a:tcPr/>
                </a:tc>
                <a:tc>
                  <a:txBody>
                    <a:bodyPr/>
                    <a:lstStyle/>
                    <a:p>
                      <a:pPr algn="ctr"/>
                      <a:r>
                        <a:rPr lang="en-US" sz="800" b="0" dirty="0"/>
                        <a:t>6.6min</a:t>
                      </a:r>
                    </a:p>
                  </a:txBody>
                  <a:tcPr/>
                </a:tc>
                <a:extLst>
                  <a:ext uri="{0D108BD9-81ED-4DB2-BD59-A6C34878D82A}">
                    <a16:rowId xmlns="" xmlns:a16="http://schemas.microsoft.com/office/drawing/2014/main" val="10005"/>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Ibmpg5*</a:t>
                      </a:r>
                      <a:endParaRPr lang="en-US" sz="800" b="1" dirty="0"/>
                    </a:p>
                  </a:txBody>
                  <a:tcPr/>
                </a:tc>
                <a:tc>
                  <a:txBody>
                    <a:bodyPr/>
                    <a:lstStyle/>
                    <a:p>
                      <a:pPr algn="ctr"/>
                      <a:r>
                        <a:rPr lang="en-US" sz="800" b="0" dirty="0"/>
                        <a:t>249K</a:t>
                      </a:r>
                    </a:p>
                  </a:txBody>
                  <a:tcPr/>
                </a:tc>
                <a:tc>
                  <a:txBody>
                    <a:bodyPr/>
                    <a:lstStyle/>
                    <a:p>
                      <a:pPr algn="ctr"/>
                      <a:r>
                        <a:rPr lang="en-US" sz="800" b="0" dirty="0"/>
                        <a:t>496K</a:t>
                      </a:r>
                    </a:p>
                  </a:txBody>
                  <a:tcPr/>
                </a:tc>
                <a:tc>
                  <a:txBody>
                    <a:bodyPr/>
                    <a:lstStyle/>
                    <a:p>
                      <a:pPr algn="ctr"/>
                      <a:r>
                        <a:rPr lang="en-US" sz="800" b="0" dirty="0"/>
                        <a:t>2K</a:t>
                      </a:r>
                    </a:p>
                  </a:txBody>
                  <a:tcPr/>
                </a:tc>
                <a:tc>
                  <a:txBody>
                    <a:bodyPr/>
                    <a:lstStyle/>
                    <a:p>
                      <a:pPr algn="ctr"/>
                      <a:r>
                        <a:rPr lang="en-US" sz="800" b="0" dirty="0"/>
                        <a:t>496K</a:t>
                      </a:r>
                    </a:p>
                  </a:txBody>
                  <a:tcPr/>
                </a:tc>
                <a:tc>
                  <a:txBody>
                    <a:bodyPr/>
                    <a:lstStyle/>
                    <a:p>
                      <a:pPr algn="ctr"/>
                      <a:r>
                        <a:rPr lang="en-US" sz="800" b="0" dirty="0"/>
                        <a:t>1.8min</a:t>
                      </a:r>
                    </a:p>
                  </a:txBody>
                  <a:tcPr/>
                </a:tc>
                <a:extLst>
                  <a:ext uri="{0D108BD9-81ED-4DB2-BD59-A6C34878D82A}">
                    <a16:rowId xmlns="" xmlns:a16="http://schemas.microsoft.com/office/drawing/2014/main" val="10006"/>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Ibmpg6*</a:t>
                      </a:r>
                      <a:endParaRPr lang="en-US" sz="800" b="1" dirty="0"/>
                    </a:p>
                  </a:txBody>
                  <a:tcPr/>
                </a:tc>
                <a:tc>
                  <a:txBody>
                    <a:bodyPr/>
                    <a:lstStyle/>
                    <a:p>
                      <a:pPr algn="ctr"/>
                      <a:r>
                        <a:rPr lang="en-US" sz="800" b="0" dirty="0"/>
                        <a:t>404K</a:t>
                      </a:r>
                    </a:p>
                  </a:txBody>
                  <a:tcPr/>
                </a:tc>
                <a:tc>
                  <a:txBody>
                    <a:bodyPr/>
                    <a:lstStyle/>
                    <a:p>
                      <a:pPr algn="ctr"/>
                      <a:r>
                        <a:rPr lang="en-US" sz="800" b="0" dirty="0"/>
                        <a:t>798K</a:t>
                      </a:r>
                    </a:p>
                  </a:txBody>
                  <a:tcPr/>
                </a:tc>
                <a:tc>
                  <a:txBody>
                    <a:bodyPr/>
                    <a:lstStyle/>
                    <a:p>
                      <a:pPr algn="ctr"/>
                      <a:r>
                        <a:rPr lang="en-US" sz="800" b="0" dirty="0"/>
                        <a:t>10.2K</a:t>
                      </a:r>
                    </a:p>
                  </a:txBody>
                  <a:tcPr/>
                </a:tc>
                <a:tc>
                  <a:txBody>
                    <a:bodyPr/>
                    <a:lstStyle/>
                    <a:p>
                      <a:pPr algn="ctr"/>
                      <a:r>
                        <a:rPr lang="en-US" sz="800" b="0" dirty="0"/>
                        <a:t>798K</a:t>
                      </a:r>
                    </a:p>
                  </a:txBody>
                  <a:tcPr/>
                </a:tc>
                <a:tc>
                  <a:txBody>
                    <a:bodyPr/>
                    <a:lstStyle/>
                    <a:p>
                      <a:pPr algn="ctr"/>
                      <a:r>
                        <a:rPr lang="en-US" sz="800" b="0" dirty="0"/>
                        <a:t>14.0min</a:t>
                      </a:r>
                    </a:p>
                  </a:txBody>
                  <a:tcPr/>
                </a:tc>
                <a:extLst>
                  <a:ext uri="{0D108BD9-81ED-4DB2-BD59-A6C34878D82A}">
                    <a16:rowId xmlns="" xmlns:a16="http://schemas.microsoft.com/office/drawing/2014/main" val="10007"/>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Ibmpgnew1*</a:t>
                      </a:r>
                      <a:endParaRPr lang="en-US" sz="800" b="1" dirty="0"/>
                    </a:p>
                  </a:txBody>
                  <a:tcPr/>
                </a:tc>
                <a:tc>
                  <a:txBody>
                    <a:bodyPr/>
                    <a:lstStyle/>
                    <a:p>
                      <a:pPr algn="ctr"/>
                      <a:r>
                        <a:rPr lang="en-US" sz="800" b="0" dirty="0"/>
                        <a:t>316K</a:t>
                      </a:r>
                    </a:p>
                  </a:txBody>
                  <a:tcPr/>
                </a:tc>
                <a:tc>
                  <a:txBody>
                    <a:bodyPr/>
                    <a:lstStyle/>
                    <a:p>
                      <a:pPr algn="ctr"/>
                      <a:r>
                        <a:rPr lang="en-US" sz="800" b="0" dirty="0"/>
                        <a:t>698K</a:t>
                      </a:r>
                    </a:p>
                  </a:txBody>
                  <a:tcPr/>
                </a:tc>
                <a:tc>
                  <a:txBody>
                    <a:bodyPr/>
                    <a:lstStyle/>
                    <a:p>
                      <a:pPr algn="ctr"/>
                      <a:r>
                        <a:rPr lang="en-US" sz="800" b="0" dirty="0"/>
                        <a:t>19.5K</a:t>
                      </a:r>
                    </a:p>
                  </a:txBody>
                  <a:tcPr/>
                </a:tc>
                <a:tc>
                  <a:txBody>
                    <a:bodyPr/>
                    <a:lstStyle/>
                    <a:p>
                      <a:pPr algn="ctr"/>
                      <a:r>
                        <a:rPr lang="en-US" sz="800" b="0" dirty="0"/>
                        <a:t>698K</a:t>
                      </a:r>
                    </a:p>
                  </a:txBody>
                  <a:tcPr/>
                </a:tc>
                <a:tc>
                  <a:txBody>
                    <a:bodyPr/>
                    <a:lstStyle/>
                    <a:p>
                      <a:pPr algn="ctr"/>
                      <a:r>
                        <a:rPr lang="en-US" sz="800" b="0" dirty="0"/>
                        <a:t>4.8min</a:t>
                      </a:r>
                    </a:p>
                  </a:txBody>
                  <a:tcPr/>
                </a:tc>
                <a:extLst>
                  <a:ext uri="{0D108BD9-81ED-4DB2-BD59-A6C34878D82A}">
                    <a16:rowId xmlns="" xmlns:a16="http://schemas.microsoft.com/office/drawing/2014/main" val="10008"/>
                  </a:ext>
                </a:extLst>
              </a:tr>
              <a:tr h="19990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0" dirty="0"/>
                        <a:t>Ibmpgnew2*</a:t>
                      </a:r>
                      <a:endParaRPr lang="en-US" sz="800" b="1" dirty="0"/>
                    </a:p>
                  </a:txBody>
                  <a:tcPr/>
                </a:tc>
                <a:tc>
                  <a:txBody>
                    <a:bodyPr/>
                    <a:lstStyle/>
                    <a:p>
                      <a:pPr algn="ctr"/>
                      <a:r>
                        <a:rPr lang="en-US" sz="800" b="0" dirty="0"/>
                        <a:t>718K</a:t>
                      </a:r>
                    </a:p>
                  </a:txBody>
                  <a:tcPr/>
                </a:tc>
                <a:tc>
                  <a:txBody>
                    <a:bodyPr/>
                    <a:lstStyle/>
                    <a:p>
                      <a:pPr algn="ctr"/>
                      <a:r>
                        <a:rPr lang="en-US" sz="800" b="0" dirty="0"/>
                        <a:t>698K</a:t>
                      </a:r>
                    </a:p>
                  </a:txBody>
                  <a:tcPr/>
                </a:tc>
                <a:tc>
                  <a:txBody>
                    <a:bodyPr/>
                    <a:lstStyle/>
                    <a:p>
                      <a:pPr algn="ctr"/>
                      <a:r>
                        <a:rPr lang="en-US" sz="800" b="0" dirty="0"/>
                        <a:t>19.5K</a:t>
                      </a:r>
                    </a:p>
                  </a:txBody>
                  <a:tcPr/>
                </a:tc>
                <a:tc>
                  <a:txBody>
                    <a:bodyPr/>
                    <a:lstStyle/>
                    <a:p>
                      <a:pPr algn="ctr"/>
                      <a:r>
                        <a:rPr lang="en-US" sz="800" b="0" dirty="0"/>
                        <a:t>698K</a:t>
                      </a:r>
                    </a:p>
                  </a:txBody>
                  <a:tcPr/>
                </a:tc>
                <a:tc>
                  <a:txBody>
                    <a:bodyPr/>
                    <a:lstStyle/>
                    <a:p>
                      <a:pPr algn="ctr"/>
                      <a:r>
                        <a:rPr lang="en-US" sz="800" b="0" dirty="0"/>
                        <a:t>3.6min</a:t>
                      </a:r>
                    </a:p>
                  </a:txBody>
                  <a:tcPr/>
                </a:tc>
                <a:extLst>
                  <a:ext uri="{0D108BD9-81ED-4DB2-BD59-A6C34878D82A}">
                    <a16:rowId xmlns="" xmlns:a16="http://schemas.microsoft.com/office/drawing/2014/main" val="10009"/>
                  </a:ext>
                </a:extLst>
              </a:tr>
              <a:tr h="428357">
                <a:tc>
                  <a:txBody>
                    <a:bodyPr/>
                    <a:lstStyle/>
                    <a:p>
                      <a:pPr algn="ctr"/>
                      <a:r>
                        <a:rPr lang="en-US" sz="800" dirty="0"/>
                        <a:t>Power Grid1 (65nm)</a:t>
                      </a:r>
                    </a:p>
                    <a:p>
                      <a:pPr algn="ctr"/>
                      <a:r>
                        <a:rPr lang="en-US" sz="800" dirty="0"/>
                        <a:t>14.4x12.8 mm</a:t>
                      </a:r>
                    </a:p>
                  </a:txBody>
                  <a:tcPr/>
                </a:tc>
                <a:tc>
                  <a:txBody>
                    <a:bodyPr/>
                    <a:lstStyle/>
                    <a:p>
                      <a:pPr algn="ctr"/>
                      <a:r>
                        <a:rPr lang="en-US" sz="800" dirty="0"/>
                        <a:t>13.167M</a:t>
                      </a:r>
                    </a:p>
                  </a:txBody>
                  <a:tcPr/>
                </a:tc>
                <a:tc>
                  <a:txBody>
                    <a:bodyPr/>
                    <a:lstStyle/>
                    <a:p>
                      <a:pPr algn="ctr"/>
                      <a:r>
                        <a:rPr lang="en-US" sz="800" dirty="0"/>
                        <a:t>10.708M</a:t>
                      </a:r>
                    </a:p>
                  </a:txBody>
                  <a:tcPr/>
                </a:tc>
                <a:tc>
                  <a:txBody>
                    <a:bodyPr/>
                    <a:lstStyle/>
                    <a:p>
                      <a:pPr algn="ctr"/>
                      <a:r>
                        <a:rPr lang="en-US" sz="800" dirty="0"/>
                        <a:t>2.459M</a:t>
                      </a:r>
                    </a:p>
                  </a:txBody>
                  <a:tcPr/>
                </a:tc>
                <a:tc>
                  <a:txBody>
                    <a:bodyPr/>
                    <a:lstStyle/>
                    <a:p>
                      <a:pPr algn="ctr"/>
                      <a:r>
                        <a:rPr lang="en-US" sz="800" dirty="0"/>
                        <a:t>768</a:t>
                      </a:r>
                    </a:p>
                  </a:txBody>
                  <a:tcPr/>
                </a:tc>
                <a:tc>
                  <a:txBody>
                    <a:bodyPr/>
                    <a:lstStyle/>
                    <a:p>
                      <a:pPr algn="ctr"/>
                      <a:r>
                        <a:rPr lang="en-US" sz="800" dirty="0"/>
                        <a:t>3.5h</a:t>
                      </a:r>
                    </a:p>
                  </a:txBody>
                  <a:tcPr/>
                </a:tc>
                <a:extLst>
                  <a:ext uri="{0D108BD9-81ED-4DB2-BD59-A6C34878D82A}">
                    <a16:rowId xmlns="" xmlns:a16="http://schemas.microsoft.com/office/drawing/2014/main" val="10010"/>
                  </a:ext>
                </a:extLst>
              </a:tr>
              <a:tr h="428357">
                <a:tc>
                  <a:txBody>
                    <a:bodyPr/>
                    <a:lstStyle/>
                    <a:p>
                      <a:pPr algn="ctr"/>
                      <a:r>
                        <a:rPr lang="en-US" sz="800" dirty="0"/>
                        <a:t>Power Grid2 (28nm)</a:t>
                      </a:r>
                    </a:p>
                    <a:p>
                      <a:pPr algn="ctr"/>
                      <a:r>
                        <a:rPr lang="en-US" sz="800" dirty="0"/>
                        <a:t>4.1x6.1 mm</a:t>
                      </a:r>
                    </a:p>
                  </a:txBody>
                  <a:tcPr/>
                </a:tc>
                <a:tc>
                  <a:txBody>
                    <a:bodyPr/>
                    <a:lstStyle/>
                    <a:p>
                      <a:pPr algn="ctr"/>
                      <a:r>
                        <a:rPr lang="en-US" sz="800" dirty="0"/>
                        <a:t>15.520M</a:t>
                      </a:r>
                    </a:p>
                  </a:txBody>
                  <a:tcPr/>
                </a:tc>
                <a:tc>
                  <a:txBody>
                    <a:bodyPr/>
                    <a:lstStyle/>
                    <a:p>
                      <a:pPr algn="ctr"/>
                      <a:r>
                        <a:rPr lang="en-US" sz="800" dirty="0"/>
                        <a:t>12.448M</a:t>
                      </a:r>
                    </a:p>
                  </a:txBody>
                  <a:tcPr/>
                </a:tc>
                <a:tc>
                  <a:txBody>
                    <a:bodyPr/>
                    <a:lstStyle/>
                    <a:p>
                      <a:pPr algn="ctr"/>
                      <a:r>
                        <a:rPr lang="en-US" sz="800" dirty="0"/>
                        <a:t>2.784M</a:t>
                      </a:r>
                    </a:p>
                  </a:txBody>
                  <a:tcPr/>
                </a:tc>
                <a:tc>
                  <a:txBody>
                    <a:bodyPr/>
                    <a:lstStyle/>
                    <a:p>
                      <a:pPr algn="ctr"/>
                      <a:r>
                        <a:rPr lang="en-US" sz="800" dirty="0"/>
                        <a:t>3.150M</a:t>
                      </a:r>
                    </a:p>
                  </a:txBody>
                  <a:tcPr/>
                </a:tc>
                <a:tc>
                  <a:txBody>
                    <a:bodyPr/>
                    <a:lstStyle/>
                    <a:p>
                      <a:pPr algn="ctr"/>
                      <a:r>
                        <a:rPr lang="en-US" sz="800" dirty="0"/>
                        <a:t>6.5h</a:t>
                      </a:r>
                    </a:p>
                  </a:txBody>
                  <a:tcPr/>
                </a:tc>
                <a:extLst>
                  <a:ext uri="{0D108BD9-81ED-4DB2-BD59-A6C34878D82A}">
                    <a16:rowId xmlns="" xmlns:a16="http://schemas.microsoft.com/office/drawing/2014/main" val="10011"/>
                  </a:ext>
                </a:extLst>
              </a:tr>
            </a:tbl>
          </a:graphicData>
        </a:graphic>
      </p:graphicFrame>
      <p:graphicFrame>
        <p:nvGraphicFramePr>
          <p:cNvPr id="8" name="Chart 7">
            <a:extLst>
              <a:ext uri="{FF2B5EF4-FFF2-40B4-BE49-F238E27FC236}">
                <a16:creationId xmlns="" xmlns:a16="http://schemas.microsoft.com/office/drawing/2014/main" id="{7424186B-912D-4736-9711-14070A38549A}"/>
              </a:ext>
            </a:extLst>
          </p:cNvPr>
          <p:cNvGraphicFramePr>
            <a:graphicFrameLocks/>
          </p:cNvGraphicFramePr>
          <p:nvPr>
            <p:extLst>
              <p:ext uri="{D42A27DB-BD31-4B8C-83A1-F6EECF244321}">
                <p14:modId xmlns:p14="http://schemas.microsoft.com/office/powerpoint/2010/main" val="715346900"/>
              </p:ext>
            </p:extLst>
          </p:nvPr>
        </p:nvGraphicFramePr>
        <p:xfrm>
          <a:off x="7543800" y="914400"/>
          <a:ext cx="3657599" cy="323446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6200" y="4038600"/>
            <a:ext cx="7092694" cy="1015663"/>
          </a:xfrm>
          <a:prstGeom prst="rect">
            <a:avLst/>
          </a:prstGeom>
          <a:noFill/>
        </p:spPr>
        <p:txBody>
          <a:bodyPr wrap="square" rtlCol="0">
            <a:spAutoFit/>
          </a:bodyPr>
          <a:lstStyle/>
          <a:p>
            <a:pPr marL="285750" indent="-285750">
              <a:buFont typeface="Arial" panose="020B0604020202020204" pitchFamily="34" charset="0"/>
              <a:buChar char="•"/>
            </a:pPr>
            <a:r>
              <a:rPr lang="en-US" sz="1000" dirty="0"/>
              <a:t>Monte-Carlo approach allows to study the random distribution of diffusivities in wires, and to estimate the voiding </a:t>
            </a:r>
            <a:r>
              <a:rPr lang="en-US" sz="1000" dirty="0" smtClean="0"/>
              <a:t>                                                                                                                                   probability </a:t>
            </a:r>
            <a:r>
              <a:rPr lang="en-US" sz="1000" dirty="0"/>
              <a:t>for branches of the simulated interconnect trees. </a:t>
            </a:r>
          </a:p>
          <a:p>
            <a:pPr marL="285750" indent="-285750">
              <a:buFont typeface="Arial" panose="020B0604020202020204" pitchFamily="34" charset="0"/>
              <a:buChar char="•"/>
            </a:pPr>
            <a:r>
              <a:rPr lang="en-US" sz="1000" dirty="0" smtClean="0"/>
              <a:t>Each </a:t>
            </a:r>
            <a:r>
              <a:rPr lang="en-US" sz="1000" dirty="0"/>
              <a:t>Monte-Carlo experiment provides a list of all voided branches. The lists of voided branches, generated by all </a:t>
            </a:r>
            <a:r>
              <a:rPr lang="en-US" sz="1000" dirty="0" smtClean="0"/>
              <a:t>                                                                                                                                    performed </a:t>
            </a:r>
            <a:r>
              <a:rPr lang="en-US" sz="1000" dirty="0"/>
              <a:t>MC iterations, allow to get voiding statistics (i.e. the voiding probability for each branch). This information </a:t>
            </a:r>
            <a:r>
              <a:rPr lang="en-US" sz="1000" dirty="0" smtClean="0"/>
              <a:t>                                                                                                                                                is </a:t>
            </a:r>
            <a:r>
              <a:rPr lang="en-US" sz="1000" dirty="0"/>
              <a:t>visualized in </a:t>
            </a:r>
            <a:r>
              <a:rPr lang="en-US" sz="1000" dirty="0" err="1"/>
              <a:t>Calibre</a:t>
            </a:r>
            <a:r>
              <a:rPr lang="en-US" sz="1000" dirty="0"/>
              <a:t> RVE. </a:t>
            </a:r>
          </a:p>
          <a:p>
            <a:endParaRPr lang="en-US" sz="1000" dirty="0"/>
          </a:p>
        </p:txBody>
      </p:sp>
      <p:grpSp>
        <p:nvGrpSpPr>
          <p:cNvPr id="9" name="Group 8"/>
          <p:cNvGrpSpPr/>
          <p:nvPr/>
        </p:nvGrpSpPr>
        <p:grpSpPr>
          <a:xfrm>
            <a:off x="254000" y="4800600"/>
            <a:ext cx="5569012" cy="1919980"/>
            <a:chOff x="595223" y="2907578"/>
            <a:chExt cx="9504819" cy="4628669"/>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223" y="2973555"/>
              <a:ext cx="9445924" cy="3566233"/>
            </a:xfrm>
            <a:prstGeom prst="rect">
              <a:avLst/>
            </a:prstGeom>
          </p:spPr>
        </p:pic>
        <p:sp>
          <p:nvSpPr>
            <p:cNvPr id="11" name="TextBox 10"/>
            <p:cNvSpPr txBox="1"/>
            <p:nvPr/>
          </p:nvSpPr>
          <p:spPr>
            <a:xfrm>
              <a:off x="654121" y="6571666"/>
              <a:ext cx="9445921" cy="964581"/>
            </a:xfrm>
            <a:prstGeom prst="rect">
              <a:avLst/>
            </a:prstGeom>
            <a:noFill/>
          </p:spPr>
          <p:txBody>
            <a:bodyPr wrap="square" rtlCol="0">
              <a:spAutoFit/>
            </a:bodyPr>
            <a:lstStyle/>
            <a:p>
              <a:r>
                <a:rPr lang="en-US" sz="1000" dirty="0"/>
                <a:t>For 20 branches voiding probability is in the range ~36 – 41%; this is 6.73% of total number of branches in M3 layer for which voiding was detected (297)</a:t>
              </a:r>
            </a:p>
          </p:txBody>
        </p:sp>
        <p:cxnSp>
          <p:nvCxnSpPr>
            <p:cNvPr id="12" name="Straight Arrow Connector 11"/>
            <p:cNvCxnSpPr/>
            <p:nvPr/>
          </p:nvCxnSpPr>
          <p:spPr>
            <a:xfrm flipH="1">
              <a:off x="4390845" y="2907578"/>
              <a:ext cx="1626079" cy="21043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 xmlns:a16="http://schemas.microsoft.com/office/drawing/2014/main" id="{793A1B85-62A1-4A32-99DC-7BC595F2626F}"/>
              </a:ext>
            </a:extLst>
          </p:cNvPr>
          <p:cNvGrpSpPr/>
          <p:nvPr/>
        </p:nvGrpSpPr>
        <p:grpSpPr>
          <a:xfrm>
            <a:off x="7818004" y="4161217"/>
            <a:ext cx="3505200" cy="1953399"/>
            <a:chOff x="838200" y="1606488"/>
            <a:chExt cx="7028305" cy="3600511"/>
          </a:xfrm>
        </p:grpSpPr>
        <p:pic>
          <p:nvPicPr>
            <p:cNvPr id="14" name="Picture 13">
              <a:extLst>
                <a:ext uri="{FF2B5EF4-FFF2-40B4-BE49-F238E27FC236}">
                  <a16:creationId xmlns="" xmlns:a16="http://schemas.microsoft.com/office/drawing/2014/main" id="{907C090D-7354-4DB5-AF7D-01D85409CD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606488"/>
              <a:ext cx="7028305" cy="3600511"/>
            </a:xfrm>
            <a:prstGeom prst="rect">
              <a:avLst/>
            </a:prstGeom>
          </p:spPr>
        </p:pic>
        <p:cxnSp>
          <p:nvCxnSpPr>
            <p:cNvPr id="15" name="Straight Arrow Connector 14">
              <a:extLst>
                <a:ext uri="{FF2B5EF4-FFF2-40B4-BE49-F238E27FC236}">
                  <a16:creationId xmlns="" xmlns:a16="http://schemas.microsoft.com/office/drawing/2014/main" id="{7CDF14DD-3573-4D5C-9BB1-EDF0BE738181}"/>
                </a:ext>
              </a:extLst>
            </p:cNvPr>
            <p:cNvCxnSpPr/>
            <p:nvPr/>
          </p:nvCxnSpPr>
          <p:spPr>
            <a:xfrm>
              <a:off x="3519541" y="4243835"/>
              <a:ext cx="1797" cy="44462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 xmlns:a16="http://schemas.microsoft.com/office/drawing/2014/main" id="{DDCF9276-1C70-4918-B778-3A82B711ECBD}"/>
                </a:ext>
              </a:extLst>
            </p:cNvPr>
            <p:cNvCxnSpPr/>
            <p:nvPr/>
          </p:nvCxnSpPr>
          <p:spPr>
            <a:xfrm flipH="1" flipV="1">
              <a:off x="3519541" y="3836670"/>
              <a:ext cx="0" cy="3440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 xmlns:a16="http://schemas.microsoft.com/office/drawing/2014/main" id="{27A5AB26-490D-4FBA-9398-8D1CD282D0DC}"/>
                </a:ext>
              </a:extLst>
            </p:cNvPr>
            <p:cNvSpPr txBox="1"/>
            <p:nvPr/>
          </p:nvSpPr>
          <p:spPr>
            <a:xfrm>
              <a:off x="3453605" y="4503789"/>
              <a:ext cx="465496" cy="363568"/>
            </a:xfrm>
            <a:prstGeom prst="rect">
              <a:avLst/>
            </a:prstGeom>
            <a:noFill/>
          </p:spPr>
          <p:txBody>
            <a:bodyPr wrap="square" rtlCol="0">
              <a:spAutoFit/>
            </a:bodyPr>
            <a:lstStyle/>
            <a:p>
              <a:r>
                <a:rPr lang="en-US" sz="1400" b="1" dirty="0">
                  <a:solidFill>
                    <a:schemeClr val="bg1"/>
                  </a:solidFill>
                </a:rPr>
                <a:t>e</a:t>
              </a:r>
              <a:r>
                <a:rPr lang="en-US" sz="1400" b="1" baseline="30000" dirty="0">
                  <a:solidFill>
                    <a:schemeClr val="bg1"/>
                  </a:solidFill>
                </a:rPr>
                <a:t>-</a:t>
              </a:r>
              <a:endParaRPr lang="en-US" sz="1400" b="1" dirty="0">
                <a:solidFill>
                  <a:schemeClr val="bg1"/>
                </a:solidFill>
              </a:endParaRPr>
            </a:p>
          </p:txBody>
        </p:sp>
      </p:grpSp>
      <p:sp>
        <p:nvSpPr>
          <p:cNvPr id="18" name="TextBox 17"/>
          <p:cNvSpPr txBox="1"/>
          <p:nvPr/>
        </p:nvSpPr>
        <p:spPr>
          <a:xfrm>
            <a:off x="7543800" y="6114616"/>
            <a:ext cx="4572000" cy="561692"/>
          </a:xfrm>
          <a:prstGeom prst="rect">
            <a:avLst/>
          </a:prstGeom>
          <a:noFill/>
        </p:spPr>
        <p:txBody>
          <a:bodyPr wrap="square" rtlCol="0">
            <a:spAutoFit/>
          </a:bodyPr>
          <a:lstStyle/>
          <a:p>
            <a:r>
              <a:rPr lang="en-US" sz="1000" dirty="0"/>
              <a:t>High voiding probability (P=90.625%) in the highlighted branch is due to high current inflow</a:t>
            </a:r>
            <a:r>
              <a:rPr lang="en-US" sz="1050" dirty="0"/>
              <a:t>.  </a:t>
            </a:r>
          </a:p>
          <a:p>
            <a:endParaRPr lang="en-US" sz="1000" dirty="0"/>
          </a:p>
        </p:txBody>
      </p:sp>
    </p:spTree>
    <p:extLst>
      <p:ext uri="{BB962C8B-B14F-4D97-AF65-F5344CB8AC3E}">
        <p14:creationId xmlns:p14="http://schemas.microsoft.com/office/powerpoint/2010/main" val="24301370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 </a:t>
            </a:r>
            <a:r>
              <a:rPr lang="en-US" dirty="0" smtClean="0"/>
              <a:t>Physics-Based </a:t>
            </a:r>
            <a:r>
              <a:rPr lang="en-US" dirty="0"/>
              <a:t>EM </a:t>
            </a:r>
            <a:r>
              <a:rPr lang="en-US" dirty="0" smtClean="0"/>
              <a:t>Assessment is DEVELOPED</a:t>
            </a:r>
            <a:endParaRPr lang="en-US" dirty="0"/>
          </a:p>
        </p:txBody>
      </p:sp>
      <p:sp>
        <p:nvSpPr>
          <p:cNvPr id="3" name="Footer Placeholder 2"/>
          <p:cNvSpPr>
            <a:spLocks noGrp="1"/>
          </p:cNvSpPr>
          <p:nvPr>
            <p:ph type="ftr" sz="quarter" idx="10"/>
          </p:nvPr>
        </p:nvSpPr>
        <p:spPr/>
        <p:txBody>
          <a:bodyPr/>
          <a:lstStyle/>
          <a:p>
            <a:pPr>
              <a:defRPr/>
            </a:pPr>
            <a:r>
              <a:rPr lang="en-US" dirty="0" smtClean="0"/>
              <a:t>Designer Track, DAC 2019</a:t>
            </a:r>
            <a:endParaRPr lang="en-US" dirty="0"/>
          </a:p>
        </p:txBody>
      </p:sp>
      <p:sp>
        <p:nvSpPr>
          <p:cNvPr id="4" name="Slide Number Placeholder 3"/>
          <p:cNvSpPr>
            <a:spLocks noGrp="1"/>
          </p:cNvSpPr>
          <p:nvPr>
            <p:ph type="sldNum" sz="quarter" idx="11"/>
          </p:nvPr>
        </p:nvSpPr>
        <p:spPr/>
        <p:txBody>
          <a:bodyPr/>
          <a:lstStyle/>
          <a:p>
            <a:fld id="{B4689765-5485-4130-8525-AA8B12692EFF}" type="slidenum">
              <a:rPr lang="en-US" smtClean="0"/>
              <a:pPr/>
              <a:t>6</a:t>
            </a:fld>
            <a:endParaRPr lang="en-US"/>
          </a:p>
        </p:txBody>
      </p:sp>
      <p:sp>
        <p:nvSpPr>
          <p:cNvPr id="5" name="Content Placeholder 4"/>
          <p:cNvSpPr>
            <a:spLocks noGrp="1"/>
          </p:cNvSpPr>
          <p:nvPr>
            <p:ph sz="half" idx="1"/>
          </p:nvPr>
        </p:nvSpPr>
        <p:spPr>
          <a:xfrm>
            <a:off x="0" y="844423"/>
            <a:ext cx="5994400" cy="5070475"/>
          </a:xfrm>
        </p:spPr>
        <p:txBody>
          <a:bodyPr/>
          <a:lstStyle/>
          <a:p>
            <a:r>
              <a:rPr lang="en-US" sz="1200" b="1" dirty="0"/>
              <a:t>Given:</a:t>
            </a:r>
          </a:p>
          <a:p>
            <a:pPr lvl="1"/>
            <a:r>
              <a:rPr lang="en-US" sz="1200" dirty="0"/>
              <a:t>Power Grid (DC, RC, or RLC netlist)</a:t>
            </a:r>
          </a:p>
          <a:p>
            <a:pPr lvl="1"/>
            <a:r>
              <a:rPr lang="en-US" sz="1200" dirty="0"/>
              <a:t>Tolerance for grid node voltage fluctuations (</a:t>
            </a:r>
            <a:r>
              <a:rPr lang="en-US" sz="1200" i="1" dirty="0" err="1"/>
              <a:t>V</a:t>
            </a:r>
            <a:r>
              <a:rPr lang="en-US" sz="1200" i="1" baseline="-25000" dirty="0" err="1"/>
              <a:t>th</a:t>
            </a:r>
            <a:r>
              <a:rPr lang="en-US" sz="1200" dirty="0"/>
              <a:t>)</a:t>
            </a:r>
          </a:p>
          <a:p>
            <a:pPr lvl="1"/>
            <a:r>
              <a:rPr lang="en-US" sz="1200" dirty="0"/>
              <a:t>Effective DC for block currents</a:t>
            </a:r>
          </a:p>
          <a:p>
            <a:r>
              <a:rPr lang="en-US" sz="1200" b="1" dirty="0"/>
              <a:t>Find:</a:t>
            </a:r>
          </a:p>
          <a:p>
            <a:pPr lvl="1"/>
            <a:r>
              <a:rPr lang="en-US" sz="1200" dirty="0"/>
              <a:t>Evolution of the voltage drop variations on the                                                                      grid caused by EM induced segment resistance growth</a:t>
            </a:r>
          </a:p>
          <a:p>
            <a:r>
              <a:rPr lang="en-US" sz="1200" b="1" dirty="0"/>
              <a:t>Features:</a:t>
            </a:r>
          </a:p>
          <a:p>
            <a:pPr lvl="1"/>
            <a:r>
              <a:rPr lang="en-US" sz="1200" dirty="0"/>
              <a:t>Source currents/T</a:t>
            </a:r>
            <a:r>
              <a:rPr lang="en-US" sz="1200" baseline="-25000" dirty="0"/>
              <a:t>0</a:t>
            </a:r>
            <a:r>
              <a:rPr lang="en-US" sz="1200" dirty="0"/>
              <a:t> voltage drop/Resistors are from any Power Tool (Mentor’s </a:t>
            </a:r>
            <a:r>
              <a:rPr lang="en-US" sz="1200" dirty="0" err="1"/>
              <a:t>BlueWafe</a:t>
            </a:r>
            <a:r>
              <a:rPr lang="en-US" sz="1200" dirty="0"/>
              <a:t>). </a:t>
            </a:r>
          </a:p>
          <a:p>
            <a:r>
              <a:rPr lang="en-US" sz="1200" b="1" dirty="0"/>
              <a:t>Results:</a:t>
            </a:r>
          </a:p>
          <a:p>
            <a:pPr lvl="1"/>
            <a:r>
              <a:rPr lang="en-US" sz="1200" dirty="0"/>
              <a:t>Power Grid Mean Time to Failure (MTF)</a:t>
            </a:r>
          </a:p>
          <a:p>
            <a:pPr lvl="1"/>
            <a:r>
              <a:rPr lang="en-US" sz="1200" dirty="0"/>
              <a:t>There are many improvements in performance, power, time-to-market and design cost that become possible if the developed physics-based EM checking is used. </a:t>
            </a:r>
          </a:p>
          <a:p>
            <a:r>
              <a:rPr lang="en-US" sz="1200" b="1" dirty="0"/>
              <a:t>Forward EM assessment problem is solved! </a:t>
            </a:r>
          </a:p>
          <a:p>
            <a:r>
              <a:rPr lang="en-US" sz="1200" b="1" dirty="0"/>
              <a:t>Removing the over conservative foundry-based current design rules can help to extend a technology-node life-time!</a:t>
            </a:r>
          </a:p>
          <a:p>
            <a:pPr marL="0" indent="0">
              <a:buNone/>
            </a:pPr>
            <a:endParaRPr lang="en-US" sz="1200" dirty="0"/>
          </a:p>
        </p:txBody>
      </p:sp>
      <p:sp>
        <p:nvSpPr>
          <p:cNvPr id="6" name="Content Placeholder 5"/>
          <p:cNvSpPr>
            <a:spLocks noGrp="1"/>
          </p:cNvSpPr>
          <p:nvPr>
            <p:ph sz="half" idx="2"/>
          </p:nvPr>
        </p:nvSpPr>
        <p:spPr>
          <a:xfrm>
            <a:off x="5867400" y="914401"/>
            <a:ext cx="6324600" cy="5472114"/>
          </a:xfrm>
        </p:spPr>
        <p:txBody>
          <a:bodyPr/>
          <a:lstStyle/>
          <a:p>
            <a:pPr marL="0" indent="0">
              <a:buNone/>
            </a:pPr>
            <a:r>
              <a:rPr lang="en-US" sz="1400" b="1" dirty="0"/>
              <a:t>Experimental proof</a:t>
            </a:r>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858782"/>
            <a:ext cx="3581400" cy="1767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8" name="Group 7"/>
          <p:cNvGrpSpPr/>
          <p:nvPr/>
        </p:nvGrpSpPr>
        <p:grpSpPr>
          <a:xfrm>
            <a:off x="5867400" y="1136178"/>
            <a:ext cx="2820080" cy="1766244"/>
            <a:chOff x="93885" y="3261262"/>
            <a:chExt cx="4185336" cy="3139537"/>
          </a:xfrm>
        </p:grpSpPr>
        <p:pic>
          <p:nvPicPr>
            <p:cNvPr id="9" name="Picture 8"/>
            <p:cNvPicPr>
              <a:picLocks noChangeAspect="1"/>
            </p:cNvPicPr>
            <p:nvPr/>
          </p:nvPicPr>
          <p:blipFill>
            <a:blip r:embed="rId3"/>
            <a:stretch>
              <a:fillRect/>
            </a:stretch>
          </p:blipFill>
          <p:spPr>
            <a:xfrm>
              <a:off x="93885" y="3544284"/>
              <a:ext cx="4020916" cy="2856515"/>
            </a:xfrm>
            <a:prstGeom prst="rect">
              <a:avLst/>
            </a:prstGeom>
          </p:spPr>
        </p:pic>
        <p:sp>
          <p:nvSpPr>
            <p:cNvPr id="10" name="TextBox 9"/>
            <p:cNvSpPr txBox="1"/>
            <p:nvPr/>
          </p:nvSpPr>
          <p:spPr>
            <a:xfrm>
              <a:off x="317821" y="3261262"/>
              <a:ext cx="3961400" cy="328248"/>
            </a:xfrm>
            <a:prstGeom prst="rect">
              <a:avLst/>
            </a:prstGeom>
            <a:noFill/>
          </p:spPr>
          <p:txBody>
            <a:bodyPr wrap="square" rtlCol="0">
              <a:spAutoFit/>
            </a:bodyPr>
            <a:lstStyle/>
            <a:p>
              <a:r>
                <a:rPr lang="en-US" sz="600" b="1" dirty="0"/>
                <a:t>C. </a:t>
              </a:r>
              <a:r>
                <a:rPr lang="en-US" sz="600" b="1" dirty="0" err="1"/>
                <a:t>Gan</a:t>
              </a:r>
              <a:r>
                <a:rPr lang="en-US" sz="600" b="1" dirty="0"/>
                <a:t>, C. Thompson, et. Al, J. Appl. Phys. 94, 1222, 2003.</a:t>
              </a:r>
            </a:p>
          </p:txBody>
        </p:sp>
      </p:grpSp>
      <p:grpSp>
        <p:nvGrpSpPr>
          <p:cNvPr id="11" name="Group 10">
            <a:extLst>
              <a:ext uri="{FF2B5EF4-FFF2-40B4-BE49-F238E27FC236}">
                <a16:creationId xmlns="" xmlns:a16="http://schemas.microsoft.com/office/drawing/2014/main" id="{07CD4EE9-25D0-4A51-9A2D-9F14E655DFD0}"/>
              </a:ext>
            </a:extLst>
          </p:cNvPr>
          <p:cNvGrpSpPr/>
          <p:nvPr/>
        </p:nvGrpSpPr>
        <p:grpSpPr>
          <a:xfrm>
            <a:off x="9135446" y="977356"/>
            <a:ext cx="2497802" cy="1737721"/>
            <a:chOff x="9877440" y="994696"/>
            <a:chExt cx="3259802" cy="2438400"/>
          </a:xfrm>
        </p:grpSpPr>
        <p:pic>
          <p:nvPicPr>
            <p:cNvPr id="12" name="Picture 11">
              <a:extLst>
                <a:ext uri="{FF2B5EF4-FFF2-40B4-BE49-F238E27FC236}">
                  <a16:creationId xmlns="" xmlns:a16="http://schemas.microsoft.com/office/drawing/2014/main" id="{F716373E-56E0-4255-B082-FA00AB5D2628}"/>
                </a:ext>
              </a:extLst>
            </p:cNvPr>
            <p:cNvPicPr>
              <a:picLocks noChangeAspect="1"/>
            </p:cNvPicPr>
            <p:nvPr/>
          </p:nvPicPr>
          <p:blipFill>
            <a:blip r:embed="rId4"/>
            <a:stretch>
              <a:fillRect/>
            </a:stretch>
          </p:blipFill>
          <p:spPr>
            <a:xfrm>
              <a:off x="9877440" y="994696"/>
              <a:ext cx="3259802" cy="2438400"/>
            </a:xfrm>
            <a:prstGeom prst="rect">
              <a:avLst/>
            </a:prstGeom>
          </p:spPr>
        </p:pic>
        <p:sp>
          <p:nvSpPr>
            <p:cNvPr id="13" name="TextBox 12">
              <a:extLst>
                <a:ext uri="{FF2B5EF4-FFF2-40B4-BE49-F238E27FC236}">
                  <a16:creationId xmlns="" xmlns:a16="http://schemas.microsoft.com/office/drawing/2014/main" id="{D73DDBD2-A701-44BC-A069-F532ECE530FD}"/>
                </a:ext>
              </a:extLst>
            </p:cNvPr>
            <p:cNvSpPr txBox="1"/>
            <p:nvPr/>
          </p:nvSpPr>
          <p:spPr>
            <a:xfrm>
              <a:off x="10982512" y="1108776"/>
              <a:ext cx="1418643" cy="1530939"/>
            </a:xfrm>
            <a:prstGeom prst="rect">
              <a:avLst/>
            </a:prstGeom>
            <a:noFill/>
          </p:spPr>
          <p:txBody>
            <a:bodyPr wrap="square" rtlCol="0">
              <a:spAutoFit/>
            </a:bodyPr>
            <a:lstStyle/>
            <a:p>
              <a:r>
                <a:rPr lang="en-US" sz="800" b="1" dirty="0"/>
                <a:t>Reference structure.</a:t>
              </a:r>
            </a:p>
            <a:p>
              <a:endParaRPr lang="en-US" sz="800" b="1" dirty="0"/>
            </a:p>
            <a:p>
              <a:endParaRPr lang="en-US" sz="800" b="1" dirty="0"/>
            </a:p>
            <a:p>
              <a:endParaRPr lang="en-US" sz="800" b="1" dirty="0"/>
            </a:p>
            <a:p>
              <a:endParaRPr lang="en-US" sz="800" b="1" dirty="0"/>
            </a:p>
            <a:p>
              <a:endParaRPr lang="en-US" sz="800" b="1" dirty="0"/>
            </a:p>
            <a:p>
              <a:r>
                <a:rPr lang="en-US" sz="800" b="1" dirty="0"/>
                <a:t>Redundant structure.</a:t>
              </a:r>
            </a:p>
          </p:txBody>
        </p:sp>
      </p:grpSp>
      <p:pic>
        <p:nvPicPr>
          <p:cNvPr id="14" name="Picture 13">
            <a:extLst>
              <a:ext uri="{FF2B5EF4-FFF2-40B4-BE49-F238E27FC236}">
                <a16:creationId xmlns="" xmlns:a16="http://schemas.microsoft.com/office/drawing/2014/main" id="{26DC646D-B3C5-417C-8450-6058CF20A68A}"/>
              </a:ext>
            </a:extLst>
          </p:cNvPr>
          <p:cNvPicPr>
            <a:picLocks noChangeAspect="1"/>
          </p:cNvPicPr>
          <p:nvPr/>
        </p:nvPicPr>
        <p:blipFill>
          <a:blip r:embed="rId5"/>
          <a:stretch>
            <a:fillRect/>
          </a:stretch>
        </p:blipFill>
        <p:spPr>
          <a:xfrm>
            <a:off x="9492049" y="2715077"/>
            <a:ext cx="2237359" cy="1552123"/>
          </a:xfrm>
          <a:prstGeom prst="rect">
            <a:avLst/>
          </a:prstGeom>
        </p:spPr>
      </p:pic>
      <p:sp>
        <p:nvSpPr>
          <p:cNvPr id="16" name="TextBox 15">
            <a:extLst>
              <a:ext uri="{FF2B5EF4-FFF2-40B4-BE49-F238E27FC236}">
                <a16:creationId xmlns="" xmlns:a16="http://schemas.microsoft.com/office/drawing/2014/main" id="{CA99F11D-2C02-40BE-B96B-25A3933419A7}"/>
              </a:ext>
            </a:extLst>
          </p:cNvPr>
          <p:cNvSpPr txBox="1"/>
          <p:nvPr/>
        </p:nvSpPr>
        <p:spPr>
          <a:xfrm>
            <a:off x="9274341" y="857729"/>
            <a:ext cx="2583340" cy="169277"/>
          </a:xfrm>
          <a:prstGeom prst="rect">
            <a:avLst/>
          </a:prstGeom>
          <a:noFill/>
        </p:spPr>
        <p:txBody>
          <a:bodyPr wrap="square" rtlCol="0">
            <a:spAutoFit/>
          </a:bodyPr>
          <a:lstStyle/>
          <a:p>
            <a:r>
              <a:rPr lang="en-US" sz="500" b="1" dirty="0"/>
              <a:t>B. </a:t>
            </a:r>
            <a:r>
              <a:rPr lang="en-US" sz="500" b="1" dirty="0" err="1"/>
              <a:t>Quattara</a:t>
            </a:r>
            <a:r>
              <a:rPr lang="en-US" sz="500" b="1" dirty="0"/>
              <a:t>, L. Doyen, et al., Microelectronics Reliability, 54 (2014), 1702.</a:t>
            </a:r>
            <a:endParaRPr lang="en-US" sz="500" dirty="0"/>
          </a:p>
        </p:txBody>
      </p:sp>
      <p:pic>
        <p:nvPicPr>
          <p:cNvPr id="17" name="image5.png">
            <a:extLst>
              <a:ext uri="{FF2B5EF4-FFF2-40B4-BE49-F238E27FC236}">
                <a16:creationId xmlns="" xmlns:a16="http://schemas.microsoft.com/office/drawing/2014/main" id="{DAD5E0F0-5838-4F62-AD1B-28E98E7D5BE2}"/>
              </a:ext>
            </a:extLst>
          </p:cNvPr>
          <p:cNvPicPr/>
          <p:nvPr/>
        </p:nvPicPr>
        <p:blipFill>
          <a:blip r:embed="rId6" cstate="print"/>
          <a:stretch>
            <a:fillRect/>
          </a:stretch>
        </p:blipFill>
        <p:spPr>
          <a:xfrm>
            <a:off x="5958339" y="3200401"/>
            <a:ext cx="2671955" cy="934974"/>
          </a:xfrm>
          <a:prstGeom prst="rect">
            <a:avLst/>
          </a:prstGeom>
        </p:spPr>
      </p:pic>
      <p:pic>
        <p:nvPicPr>
          <p:cNvPr id="18" name="image6.png">
            <a:extLst>
              <a:ext uri="{FF2B5EF4-FFF2-40B4-BE49-F238E27FC236}">
                <a16:creationId xmlns="" xmlns:a16="http://schemas.microsoft.com/office/drawing/2014/main" id="{1FA981AB-FEF9-40CE-B359-912F08C97CA8}"/>
              </a:ext>
            </a:extLst>
          </p:cNvPr>
          <p:cNvPicPr/>
          <p:nvPr/>
        </p:nvPicPr>
        <p:blipFill>
          <a:blip r:embed="rId7" cstate="print"/>
          <a:stretch>
            <a:fillRect/>
          </a:stretch>
        </p:blipFill>
        <p:spPr>
          <a:xfrm>
            <a:off x="5992370" y="4205709"/>
            <a:ext cx="2689038" cy="747291"/>
          </a:xfrm>
          <a:prstGeom prst="rect">
            <a:avLst/>
          </a:prstGeom>
        </p:spPr>
      </p:pic>
      <p:sp>
        <p:nvSpPr>
          <p:cNvPr id="19" name="TextBox 18">
            <a:extLst>
              <a:ext uri="{FF2B5EF4-FFF2-40B4-BE49-F238E27FC236}">
                <a16:creationId xmlns="" xmlns:a16="http://schemas.microsoft.com/office/drawing/2014/main" id="{77C49F41-6021-4CA2-B5C3-41076FF43B89}"/>
              </a:ext>
            </a:extLst>
          </p:cNvPr>
          <p:cNvSpPr txBox="1"/>
          <p:nvPr/>
        </p:nvSpPr>
        <p:spPr>
          <a:xfrm>
            <a:off x="9029700" y="4241334"/>
            <a:ext cx="3048001" cy="323165"/>
          </a:xfrm>
          <a:prstGeom prst="rect">
            <a:avLst/>
          </a:prstGeom>
          <a:noFill/>
          <a:ln>
            <a:solidFill>
              <a:schemeClr val="tx1"/>
            </a:solidFill>
          </a:ln>
        </p:spPr>
        <p:txBody>
          <a:bodyPr wrap="square" rtlCol="0">
            <a:spAutoFit/>
          </a:bodyPr>
          <a:lstStyle/>
          <a:p>
            <a:r>
              <a:rPr lang="en-US" sz="500" dirty="0"/>
              <a:t>Redundant structure is characterized by two abrupt jumps of resistance, while the reference structure demonstrated just one coincident with the first jump in redundant. Same MTTF are obtained for both structures although the total current in the redundant structure is two times higher.</a:t>
            </a:r>
          </a:p>
        </p:txBody>
      </p:sp>
      <p:sp>
        <p:nvSpPr>
          <p:cNvPr id="20" name="TextBox 19">
            <a:extLst>
              <a:ext uri="{FF2B5EF4-FFF2-40B4-BE49-F238E27FC236}">
                <a16:creationId xmlns="" xmlns:a16="http://schemas.microsoft.com/office/drawing/2014/main" id="{5AF7BF14-40B6-437A-94B1-44115BAD0377}"/>
              </a:ext>
            </a:extLst>
          </p:cNvPr>
          <p:cNvSpPr txBox="1"/>
          <p:nvPr/>
        </p:nvSpPr>
        <p:spPr>
          <a:xfrm>
            <a:off x="5980538" y="2982153"/>
            <a:ext cx="2895600" cy="169277"/>
          </a:xfrm>
          <a:prstGeom prst="rect">
            <a:avLst/>
          </a:prstGeom>
          <a:noFill/>
        </p:spPr>
        <p:txBody>
          <a:bodyPr wrap="square" rtlCol="0">
            <a:spAutoFit/>
          </a:bodyPr>
          <a:lstStyle/>
          <a:p>
            <a:r>
              <a:rPr lang="en-US" sz="500" b="1" dirty="0"/>
              <a:t>B. Li, </a:t>
            </a:r>
            <a:r>
              <a:rPr lang="en-US" sz="500" b="1" dirty="0" smtClean="0"/>
              <a:t>et </a:t>
            </a:r>
            <a:r>
              <a:rPr lang="en-US" sz="500" b="1" dirty="0"/>
              <a:t>al. in </a:t>
            </a:r>
            <a:r>
              <a:rPr lang="en-US" sz="500" b="1" i="1" dirty="0"/>
              <a:t>IEEE IRPS Proceedings</a:t>
            </a:r>
            <a:r>
              <a:rPr lang="en-US" sz="500" b="1" dirty="0"/>
              <a:t>, South San Francisco, CA, 2018, pp. 4F3.1 - 5.</a:t>
            </a:r>
            <a:endParaRPr lang="en-US" sz="500" dirty="0"/>
          </a:p>
        </p:txBody>
      </p:sp>
      <p:pic>
        <p:nvPicPr>
          <p:cNvPr id="21" name="Picture 20">
            <a:extLst>
              <a:ext uri="{FF2B5EF4-FFF2-40B4-BE49-F238E27FC236}">
                <a16:creationId xmlns="" xmlns:a16="http://schemas.microsoft.com/office/drawing/2014/main" id="{F54A4482-37BF-4235-9380-EF395E55E0CF}"/>
              </a:ext>
            </a:extLst>
          </p:cNvPr>
          <p:cNvPicPr>
            <a:picLocks noChangeAspect="1"/>
          </p:cNvPicPr>
          <p:nvPr/>
        </p:nvPicPr>
        <p:blipFill>
          <a:blip r:embed="rId8"/>
          <a:stretch>
            <a:fillRect/>
          </a:stretch>
        </p:blipFill>
        <p:spPr>
          <a:xfrm>
            <a:off x="10249065" y="4618442"/>
            <a:ext cx="1371600" cy="1824745"/>
          </a:xfrm>
          <a:prstGeom prst="rect">
            <a:avLst/>
          </a:prstGeom>
        </p:spPr>
      </p:pic>
      <p:pic>
        <p:nvPicPr>
          <p:cNvPr id="22" name="image9.jpeg">
            <a:extLst>
              <a:ext uri="{FF2B5EF4-FFF2-40B4-BE49-F238E27FC236}">
                <a16:creationId xmlns="" xmlns:a16="http://schemas.microsoft.com/office/drawing/2014/main" id="{B8C43F15-477E-49D6-902A-0B3AFC61F00F}"/>
              </a:ext>
            </a:extLst>
          </p:cNvPr>
          <p:cNvPicPr/>
          <p:nvPr/>
        </p:nvPicPr>
        <p:blipFill>
          <a:blip r:embed="rId9" cstate="print"/>
          <a:stretch>
            <a:fillRect/>
          </a:stretch>
        </p:blipFill>
        <p:spPr>
          <a:xfrm>
            <a:off x="5762549" y="5027952"/>
            <a:ext cx="3267151" cy="1184925"/>
          </a:xfrm>
          <a:prstGeom prst="rect">
            <a:avLst/>
          </a:prstGeom>
        </p:spPr>
      </p:pic>
      <p:sp>
        <p:nvSpPr>
          <p:cNvPr id="23" name="TextBox 22">
            <a:extLst>
              <a:ext uri="{FF2B5EF4-FFF2-40B4-BE49-F238E27FC236}">
                <a16:creationId xmlns="" xmlns:a16="http://schemas.microsoft.com/office/drawing/2014/main" id="{5C56DC70-C7FA-4BBC-9BC0-21FC9AA16DC8}"/>
              </a:ext>
            </a:extLst>
          </p:cNvPr>
          <p:cNvSpPr txBox="1"/>
          <p:nvPr/>
        </p:nvSpPr>
        <p:spPr>
          <a:xfrm>
            <a:off x="5825174" y="6220193"/>
            <a:ext cx="4157026" cy="246221"/>
          </a:xfrm>
          <a:prstGeom prst="rect">
            <a:avLst/>
          </a:prstGeom>
          <a:noFill/>
          <a:ln>
            <a:solidFill>
              <a:schemeClr val="tx1"/>
            </a:solidFill>
          </a:ln>
        </p:spPr>
        <p:txBody>
          <a:bodyPr wrap="square" rtlCol="0">
            <a:spAutoFit/>
          </a:bodyPr>
          <a:lstStyle/>
          <a:p>
            <a:r>
              <a:rPr lang="en-US" sz="500" dirty="0"/>
              <a:t>Redundancy doesn’t only provide the alternative current paths, but also allows the electric current to redistribute when the EM induced void causes a local resistance increase.</a:t>
            </a:r>
          </a:p>
        </p:txBody>
      </p:sp>
    </p:spTree>
    <p:extLst>
      <p:ext uri="{BB962C8B-B14F-4D97-AF65-F5344CB8AC3E}">
        <p14:creationId xmlns:p14="http://schemas.microsoft.com/office/powerpoint/2010/main" val="29955437"/>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itle of Presentation Maximum Three Lines Aligned from the Bottom&amp;quot;&quot;/&gt;&lt;property id=&quot;20307&quot; value=&quot;266&quot;/&gt;&lt;/object&gt;&lt;object type=&quot;3&quot; unique_id=&quot;10005&quot;&gt;&lt;property id=&quot;20148&quot; value=&quot;5&quot;/&gt;&lt;property id=&quot;20300&quot; value=&quot;Slide 2 - &amp;quot;Titles Are Tahoma 30 pt, Bold, Flush Left, Initial Caps, Edit to Fit Two Lines Max.&amp;quot;&quot;/&gt;&lt;property id=&quot;20307&quot; value=&quot;259&quot;/&gt;&lt;/object&gt;&lt;object type=&quot;3&quot; unique_id=&quot;10006&quot;&gt;&lt;property id=&quot;20148&quot; value=&quot;5&quot;/&gt;&lt;property id=&quot;20300&quot; value=&quot;Slide 3 - &amp;quot;Titles Are Two Lines Maximum, Vertically Aligned from Bottom of Text Box&amp;quot;&quot;/&gt;&lt;property id=&quot;20307&quot; value=&quot;256&quot;/&gt;&lt;/object&gt;&lt;object type=&quot;3&quot; unique_id=&quot;10007&quot;&gt;&lt;property id=&quot;20148&quot; value=&quot;5&quot;/&gt;&lt;property id=&quot;20300&quot; value=&quot;Slide 4 - &amp;quot;Tips&amp;quot;&quot;/&gt;&lt;property id=&quot;20307&quot; value=&quot;272&quot;/&gt;&lt;/object&gt;&lt;object type=&quot;3&quot; unique_id=&quot;10008&quot;&gt;&lt;property id=&quot;20148&quot; value=&quot;5&quot;/&gt;&lt;property id=&quot;20300&quot; value=&quot;Slide 5 - &amp;quot;Tips&amp;quot;&quot;/&gt;&lt;property id=&quot;20307&quot; value=&quot;268&quot;/&gt;&lt;/object&gt;&lt;object type=&quot;3&quot; unique_id=&quot;10009&quot;&gt;&lt;property id=&quot;20148&quot; value=&quot;5&quot;/&gt;&lt;property id=&quot;20300&quot; value=&quot;Slide 6 - &amp;quot;TRANSITION OR &amp;#x0D;&amp;#x0A;SECTION HEADING  &amp;quot;&quot;/&gt;&lt;property id=&quot;20307&quot; value=&quot;260&quot;/&gt;&lt;/object&gt;&lt;object type=&quot;3&quot; unique_id=&quot;10010&quot;&gt;&lt;property id=&quot;20148&quot; value=&quot;5&quot;/&gt;&lt;property id=&quot;20300&quot; value=&quot;Slide 7 - &amp;quot;Graphic Tips&amp;quot;&quot;/&gt;&lt;property id=&quot;20307&quot; value=&quot;258&quot;/&gt;&lt;/object&gt;&lt;object type=&quot;3&quot; unique_id=&quot;10011&quot;&gt;&lt;property id=&quot;20148&quot; value=&quot;5&quot;/&gt;&lt;property id=&quot;20300&quot; value=&quot;Slide 8 - &amp;quot;Make your presentations easy to share&amp;quot;&quot;/&gt;&lt;property id=&quot;20307&quot; value=&quot;262&quot;/&gt;&lt;/object&gt;&lt;object type=&quot;3&quot; unique_id=&quot;10012&quot;&gt;&lt;property id=&quot;20148&quot; value=&quot;5&quot;/&gt;&lt;property id=&quot;20300&quot; value=&quot;Slide 9 - &amp;quot;Chart Slide&amp;quot;&quot;/&gt;&lt;property id=&quot;20307&quot; value=&quot;267&quot;/&gt;&lt;/object&gt;&lt;object type=&quot;3&quot; unique_id=&quot;10013&quot;&gt;&lt;property id=&quot;20148&quot; value=&quot;5&quot;/&gt;&lt;property id=&quot;20300&quot; value=&quot;Slide 10&quot;/&gt;&lt;property id=&quot;20307&quot; value=&quot;264&quot;/&gt;&lt;/object&gt;&lt;object type=&quot;3&quot; unique_id=&quot;10014&quot;&gt;&lt;property id=&quot;20148&quot; value=&quot;5&quot;/&gt;&lt;property id=&quot;20300&quot; value=&quot;Slide 12 - &amp;quot;A Few Basic Elements&amp;quot;&quot;/&gt;&lt;property id=&quot;20307&quot; value=&quot;269&quot;/&gt;&lt;/object&gt;&lt;object type=&quot;3&quot; unique_id=&quot;10015&quot;&gt;&lt;property id=&quot;20148&quot; value=&quot;5&quot;/&gt;&lt;property id=&quot;20300&quot; value=&quot;Slide 13 - &amp;quot;Example of Objectives &amp;amp; Results Slide&amp;quot;&quot;/&gt;&lt;property id=&quot;20307&quot; value=&quot;270&quot;/&gt;&lt;/object&gt;&lt;object type=&quot;3&quot; unique_id=&quot;10016&quot;&gt;&lt;property id=&quot;20148&quot; value=&quot;5&quot;/&gt;&lt;property id=&quot;20300&quot; value=&quot;Slide 14 - &amp;quot;Example of Objectives &amp;amp; Results Slide&amp;quot;&quot;/&gt;&lt;property id=&quot;20307&quot; value=&quot;271&quot;/&gt;&lt;/object&gt;&lt;object type=&quot;3&quot; unique_id=&quot;10152&quot;&gt;&lt;property id=&quot;20148&quot; value=&quot;5&quot;/&gt;&lt;property id=&quot;20300&quot; value=&quot;Slide 11 - &amp;quot;Title of Presentation Maximum Three Lines Aligned from the Bottom&amp;quot;&quot;/&gt;&lt;property id=&quot;20307&quot; value=&quot;273&quot;/&gt;&lt;/object&gt;&lt;/object&gt;&lt;/object&gt;&lt;/database&gt;"/>
  <p:tag name="SECTOMILLISECCONVERTED" val="1"/>
</p:tagLst>
</file>

<file path=ppt/theme/theme1.xml><?xml version="1.0" encoding="utf-8"?>
<a:theme xmlns:a="http://schemas.openxmlformats.org/drawingml/2006/main" name="Starter_Rev_E2">
  <a:themeElements>
    <a:clrScheme name="Mentor Template C April 2010">
      <a:dk1>
        <a:srgbClr val="333333"/>
      </a:dk1>
      <a:lt1>
        <a:srgbClr val="FFFFFF"/>
      </a:lt1>
      <a:dk2>
        <a:srgbClr val="333333"/>
      </a:dk2>
      <a:lt2>
        <a:srgbClr val="5F5F5F"/>
      </a:lt2>
      <a:accent1>
        <a:srgbClr val="3398FF"/>
      </a:accent1>
      <a:accent2>
        <a:srgbClr val="333399"/>
      </a:accent2>
      <a:accent3>
        <a:srgbClr val="009999"/>
      </a:accent3>
      <a:accent4>
        <a:srgbClr val="99CC00"/>
      </a:accent4>
      <a:accent5>
        <a:srgbClr val="AE67FF"/>
      </a:accent5>
      <a:accent6>
        <a:srgbClr val="F9A70F"/>
      </a:accent6>
      <a:hlink>
        <a:srgbClr val="1950FF"/>
      </a:hlink>
      <a:folHlink>
        <a:srgbClr val="EA0000"/>
      </a:folHlink>
    </a:clrScheme>
    <a:fontScheme name="Mentor2007  revA">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w="9525" cap="flat" cmpd="sng" algn="ctr">
          <a:solidFill>
            <a:schemeClr val="bg1"/>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srgbClr val="FFFFFF"/>
            </a:solidFill>
            <a:effectLst/>
            <a:uLnTx/>
            <a:uFillTx/>
            <a:latin typeface="Tahoma"/>
            <a:ea typeface="+mn-ea"/>
            <a:cs typeface="+mn-cs"/>
          </a:defRPr>
        </a:defPPr>
      </a:lstStyle>
    </a:spDef>
    <a:lnDef>
      <a:spPr>
        <a:noFill/>
        <a:ln w="19050" cap="flat" cmpd="sng" algn="ctr">
          <a:solidFill>
            <a:schemeClr val="tx1"/>
          </a:solidFill>
          <a:prstDash val="solid"/>
          <a:tailEnd type="none"/>
        </a:ln>
        <a:effectLst/>
      </a:spPr>
      <a:bodyPr/>
      <a:lstStyle/>
    </a:lnDef>
    <a:txDef>
      <a:spPr>
        <a:noFill/>
      </a:spPr>
      <a:bodyPr wrap="square" rtlCol="0">
        <a:spAutoFit/>
      </a:bodyPr>
      <a:lstStyle>
        <a:defPPr>
          <a:defRPr sz="2000" dirty="0"/>
        </a:defPPr>
      </a:lstStyle>
    </a:txDef>
  </a:objectDefaults>
  <a:extraClrSchemeLst>
    <a:extraClrScheme>
      <a:clrScheme name="Default Design 1">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1C1C1C"/>
        </a:dk1>
        <a:lt1>
          <a:srgbClr val="FFFFFF"/>
        </a:lt1>
        <a:dk2>
          <a:srgbClr val="1C1C1C"/>
        </a:dk2>
        <a:lt2>
          <a:srgbClr val="808080"/>
        </a:lt2>
        <a:accent1>
          <a:srgbClr val="FFCC00"/>
        </a:accent1>
        <a:accent2>
          <a:srgbClr val="6666FF"/>
        </a:accent2>
        <a:accent3>
          <a:srgbClr val="FFFFFF"/>
        </a:accent3>
        <a:accent4>
          <a:srgbClr val="161616"/>
        </a:accent4>
        <a:accent5>
          <a:srgbClr val="FFE2AA"/>
        </a:accent5>
        <a:accent6>
          <a:srgbClr val="5C5CE7"/>
        </a:accent6>
        <a:hlink>
          <a:srgbClr val="FF6600"/>
        </a:hlink>
        <a:folHlink>
          <a:srgbClr val="00CC99"/>
        </a:folHlink>
      </a:clrScheme>
      <a:clrMap bg1="lt1" tx1="dk1" bg2="lt2" tx2="dk2" accent1="accent1" accent2="accent2" accent3="accent3" accent4="accent4" accent5="accent5" accent6="accent6" hlink="hlink" folHlink="folHlink"/>
    </a:extraClrScheme>
    <a:extraClrScheme>
      <a:clrScheme name="Default Design 4">
        <a:dk1>
          <a:srgbClr val="1C1C1C"/>
        </a:dk1>
        <a:lt1>
          <a:srgbClr val="FFFFFF"/>
        </a:lt1>
        <a:dk2>
          <a:srgbClr val="1C1C1C"/>
        </a:dk2>
        <a:lt2>
          <a:srgbClr val="808080"/>
        </a:lt2>
        <a:accent1>
          <a:srgbClr val="FF9900"/>
        </a:accent1>
        <a:accent2>
          <a:srgbClr val="333399"/>
        </a:accent2>
        <a:accent3>
          <a:srgbClr val="FFFFFF"/>
        </a:accent3>
        <a:accent4>
          <a:srgbClr val="161616"/>
        </a:accent4>
        <a:accent5>
          <a:srgbClr val="FFCAAA"/>
        </a:accent5>
        <a:accent6>
          <a:srgbClr val="2D2D8A"/>
        </a:accent6>
        <a:hlink>
          <a:srgbClr val="A50021"/>
        </a:hlink>
        <a:folHlink>
          <a:srgbClr val="009999"/>
        </a:folHlink>
      </a:clrScheme>
      <a:clrMap bg1="lt1" tx1="dk1" bg2="lt2" tx2="dk2" accent1="accent1" accent2="accent2" accent3="accent3" accent4="accent4" accent5="accent5" accent6="accent6" hlink="hlink" folHlink="folHlink"/>
    </a:extraClrScheme>
    <a:extraClrScheme>
      <a:clrScheme name="Default Design 5">
        <a:dk1>
          <a:srgbClr val="1C1C1C"/>
        </a:dk1>
        <a:lt1>
          <a:srgbClr val="FFFFFF"/>
        </a:lt1>
        <a:dk2>
          <a:srgbClr val="1C1C1C"/>
        </a:dk2>
        <a:lt2>
          <a:srgbClr val="808080"/>
        </a:lt2>
        <a:accent1>
          <a:srgbClr val="99CC00"/>
        </a:accent1>
        <a:accent2>
          <a:srgbClr val="008BEA"/>
        </a:accent2>
        <a:accent3>
          <a:srgbClr val="FFFFFF"/>
        </a:accent3>
        <a:accent4>
          <a:srgbClr val="161616"/>
        </a:accent4>
        <a:accent5>
          <a:srgbClr val="CAE2AA"/>
        </a:accent5>
        <a:accent6>
          <a:srgbClr val="007DD4"/>
        </a:accent6>
        <a:hlink>
          <a:srgbClr val="F9A70F"/>
        </a:hlink>
        <a:folHlink>
          <a:srgbClr val="EA0000"/>
        </a:folHlink>
      </a:clrScheme>
      <a:clrMap bg1="lt1" tx1="dk1" bg2="lt2" tx2="dk2" accent1="accent1" accent2="accent2" accent3="accent3" accent4="accent4" accent5="accent5" accent6="accent6" hlink="hlink" folHlink="folHlink"/>
    </a:extraClrScheme>
    <a:extraClrScheme>
      <a:clrScheme name="Default Design 6">
        <a:dk1>
          <a:srgbClr val="1C1C1C"/>
        </a:dk1>
        <a:lt1>
          <a:srgbClr val="FFFFFF"/>
        </a:lt1>
        <a:dk2>
          <a:srgbClr val="1C1C1C"/>
        </a:dk2>
        <a:lt2>
          <a:srgbClr val="808080"/>
        </a:lt2>
        <a:accent1>
          <a:srgbClr val="99CC00"/>
        </a:accent1>
        <a:accent2>
          <a:srgbClr val="008BEA"/>
        </a:accent2>
        <a:accent3>
          <a:srgbClr val="FFFFFF"/>
        </a:accent3>
        <a:accent4>
          <a:srgbClr val="161616"/>
        </a:accent4>
        <a:accent5>
          <a:srgbClr val="CAE2AA"/>
        </a:accent5>
        <a:accent6>
          <a:srgbClr val="007DD4"/>
        </a:accent6>
        <a:hlink>
          <a:srgbClr val="F9A70F"/>
        </a:hlink>
        <a:folHlink>
          <a:srgbClr val="BB0ED8"/>
        </a:folHlink>
      </a:clrScheme>
      <a:clrMap bg1="lt1" tx1="dk1" bg2="lt2" tx2="dk2" accent1="accent1" accent2="accent2" accent3="accent3" accent4="accent4" accent5="accent5" accent6="accent6" hlink="hlink" folHlink="folHlink"/>
    </a:extraClrScheme>
    <a:extraClrScheme>
      <a:clrScheme name="Default Design 7">
        <a:dk1>
          <a:srgbClr val="333333"/>
        </a:dk1>
        <a:lt1>
          <a:srgbClr val="FFFFFF"/>
        </a:lt1>
        <a:dk2>
          <a:srgbClr val="333333"/>
        </a:dk2>
        <a:lt2>
          <a:srgbClr val="5F5F5F"/>
        </a:lt2>
        <a:accent1>
          <a:srgbClr val="BBE0E3"/>
        </a:accent1>
        <a:accent2>
          <a:srgbClr val="333399"/>
        </a:accent2>
        <a:accent3>
          <a:srgbClr val="FFFFFF"/>
        </a:accent3>
        <a:accent4>
          <a:srgbClr val="2A2A2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8">
        <a:dk1>
          <a:srgbClr val="333333"/>
        </a:dk1>
        <a:lt1>
          <a:srgbClr val="FFFFFF"/>
        </a:lt1>
        <a:dk2>
          <a:srgbClr val="333333"/>
        </a:dk2>
        <a:lt2>
          <a:srgbClr val="5F5F5F"/>
        </a:lt2>
        <a:accent1>
          <a:srgbClr val="99CCFF"/>
        </a:accent1>
        <a:accent2>
          <a:srgbClr val="333399"/>
        </a:accent2>
        <a:accent3>
          <a:srgbClr val="FFFFFF"/>
        </a:accent3>
        <a:accent4>
          <a:srgbClr val="2A2A2A"/>
        </a:accent4>
        <a:accent5>
          <a:srgbClr val="CAE2F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21839</TotalTime>
  <Words>1438</Words>
  <Application>Microsoft Office PowerPoint</Application>
  <PresentationFormat>Widescreen</PresentationFormat>
  <Paragraphs>239</Paragraphs>
  <Slides>6</Slides>
  <Notes>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6" baseType="lpstr">
      <vt:lpstr>ＭＳ Ｐゴシック</vt:lpstr>
      <vt:lpstr>Arial</vt:lpstr>
      <vt:lpstr>Calibri</vt:lpstr>
      <vt:lpstr>Cambria Math</vt:lpstr>
      <vt:lpstr>Georgia</vt:lpstr>
      <vt:lpstr>Tahoma</vt:lpstr>
      <vt:lpstr>Trebuchet MS</vt:lpstr>
      <vt:lpstr>Wingdings</vt:lpstr>
      <vt:lpstr>Starter_Rev_E2</vt:lpstr>
      <vt:lpstr>Equation</vt:lpstr>
      <vt:lpstr>Electromigration Signoff Based on IR-Drop Degradation Assessment</vt:lpstr>
      <vt:lpstr>Electromigration-Induced Design Problem</vt:lpstr>
      <vt:lpstr>Progress Toward Failure</vt:lpstr>
      <vt:lpstr>EM-induced MTTF Analysis: Methodology/Tool-prototype</vt:lpstr>
      <vt:lpstr>Performance / Experimental Results </vt:lpstr>
      <vt:lpstr>CONCLUSIONS: Physics-Based EM Assessment is DEVELOPED</vt:lpstr>
    </vt:vector>
  </TitlesOfParts>
  <Company>MGC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Title – 36pt, Three Lines Max. Anchor: Bottom Left</dc:title>
  <dc:creator>lseigneu</dc:creator>
  <cp:lastModifiedBy>Sukharev, Valeriy</cp:lastModifiedBy>
  <cp:revision>2007</cp:revision>
  <cp:lastPrinted>2018-02-26T22:35:13Z</cp:lastPrinted>
  <dcterms:created xsi:type="dcterms:W3CDTF">2011-12-28T21:33:21Z</dcterms:created>
  <dcterms:modified xsi:type="dcterms:W3CDTF">2019-05-23T19:09:05Z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